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58" r:id="rId5"/>
    <p:sldId id="275" r:id="rId6"/>
    <p:sldId id="285" r:id="rId7"/>
    <p:sldId id="265" r:id="rId8"/>
    <p:sldId id="266" r:id="rId9"/>
    <p:sldId id="267" r:id="rId10"/>
    <p:sldId id="268" r:id="rId11"/>
    <p:sldId id="269" r:id="rId12"/>
    <p:sldId id="286" r:id="rId13"/>
    <p:sldId id="277" r:id="rId14"/>
    <p:sldId id="278" r:id="rId15"/>
    <p:sldId id="270" r:id="rId16"/>
    <p:sldId id="271" r:id="rId17"/>
    <p:sldId id="274" r:id="rId18"/>
    <p:sldId id="272" r:id="rId19"/>
    <p:sldId id="287" r:id="rId20"/>
    <p:sldId id="279" r:id="rId21"/>
    <p:sldId id="280" r:id="rId22"/>
    <p:sldId id="281" r:id="rId23"/>
    <p:sldId id="282" r:id="rId24"/>
    <p:sldId id="288" r:id="rId25"/>
    <p:sldId id="28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95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F20BC-6C60-4BEA-AAD3-A323CC3E5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963D08-9C29-4A57-B726-6A61C93556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ADD382-7D9F-4236-8A91-06813D548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154E-57D1-4A34-832D-89CF2D1ADACC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8DA08-E0EE-4668-8B29-0C583E1D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425C2-7991-4F8B-8ADC-91DCB219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26D2-2A3C-44DE-8AFA-A06CE284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87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D4430-346B-465B-8B84-658132187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6A6663-29BE-47E2-BCFE-7783E749C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C9FB2-0BA1-4732-8C35-438862148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154E-57D1-4A34-832D-89CF2D1ADACC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9374E-4184-4E84-BDEA-5955575A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B10036-2E3A-4E1D-AE96-453EA8AFD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26D2-2A3C-44DE-8AFA-A06CE284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141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273073-29DB-4F13-9F5F-BB957F4E5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A1A4F-E6CC-4A00-B3C5-61DCEEA85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1FAAF-EFB3-45FA-843E-EE355582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154E-57D1-4A34-832D-89CF2D1ADACC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D0D76-AC6D-43BD-AFF0-5AF3ACC4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06A025-1DCA-4294-97F1-1AB0542B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26D2-2A3C-44DE-8AFA-A06CE284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2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A21D5-C981-44C3-9C77-EA8CC8BB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8DF8E7-BAFE-4E3D-8563-9FA086244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45D597-8454-46E0-B145-E3558B583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154E-57D1-4A34-832D-89CF2D1ADACC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E38A1-0DE6-4522-B60F-6B1321C32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E4EA87-F5C0-4165-9B97-82AF57816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26D2-2A3C-44DE-8AFA-A06CE284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479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BE0206F-C9C7-4CCC-849C-2C23E09B59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EAC263-EBE3-4733-978D-BC1EE9A7968A}"/>
              </a:ext>
            </a:extLst>
          </p:cNvPr>
          <p:cNvSpPr/>
          <p:nvPr userDrawn="1"/>
        </p:nvSpPr>
        <p:spPr>
          <a:xfrm rot="692289">
            <a:off x="-610088" y="174695"/>
            <a:ext cx="13412174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90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53AA3-BB63-4AA7-A868-DD081A82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971D0A-5DC6-472B-A776-EBB491131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45A39B-D615-4B61-818A-0C0A624AF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187391-2BDC-464F-B303-699017274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154E-57D1-4A34-832D-89CF2D1ADACC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FCD20E-5D03-4379-B498-A40A224DA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F962A6-D95C-451A-B7C6-48177DE2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26D2-2A3C-44DE-8AFA-A06CE284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742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95D72-6A84-4F14-949C-EBCCA143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D4868D-D5A5-475E-9DB0-7AFE62665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D4A7BD-E829-4FC9-B58C-73AB06505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281A40-CB2B-4885-97DC-B53C51C68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151CB8-69DA-4EC8-B361-C67B610C8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BD5559-0250-4A40-BA22-29D7097C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154E-57D1-4A34-832D-89CF2D1ADACC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AF4FE5-DA1F-4B08-AB15-8459E96E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6D3A27-1D0E-47D6-8FF3-0FE5249BF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26D2-2A3C-44DE-8AFA-A06CE284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08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9EE20-B159-4C7A-92BE-F5267B29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C45189-B098-4A2B-B4C4-35AFEF22B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154E-57D1-4A34-832D-89CF2D1ADACC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44A52A-ABC5-409D-A582-B2021D63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23E42A-908B-474D-A58E-20ED38E2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26D2-2A3C-44DE-8AFA-A06CE284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67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08065F-144F-435E-8E76-B828F06E8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154E-57D1-4A34-832D-89CF2D1ADACC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1BA36C-C294-4C9D-8BB8-AD12777B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DE2D94-CE6B-4A9A-978F-59693B1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26D2-2A3C-44DE-8AFA-A06CE284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693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3AA2A-3F1C-4546-B6F3-D775FC8B7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191EE5-49E2-4BE4-AA49-DA4E6316B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BA8D49-C043-4D75-B71C-2956F86E8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F84BA4-ADB2-48AC-8ABA-69365B7B5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154E-57D1-4A34-832D-89CF2D1ADACC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2389D-1221-4943-954D-67D9FF2B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0BB323-52C0-419C-A8D8-51CB4C94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26D2-2A3C-44DE-8AFA-A06CE284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82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67923-FD49-4A6E-9922-F401299E7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182EBD-0A9B-477A-A86C-657C5BCC16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31B5CF-D94A-4303-9197-47C071247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329BAD-73B4-43A4-B6AA-9A6252FF6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154E-57D1-4A34-832D-89CF2D1ADACC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C8064-DE82-4FEB-84F0-3506DAD65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3F9A6A-D844-47EB-952F-C760C7A4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D26D2-2A3C-44DE-8AFA-A06CE284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55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9B96E9-6D1D-4A67-9BDB-CD209325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B94F8A-042D-456E-B5A2-CA46DA33B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19730-AFA3-449A-8400-F772B0BCA2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8154E-57D1-4A34-832D-89CF2D1ADACC}" type="datetimeFigureOut">
              <a:rPr lang="ko-KR" altLang="en-US" smtClean="0"/>
              <a:t>2020-12-10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F3544A-613B-461A-962C-319C643CC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ABE60-E131-42AF-BDFF-C3B629D0F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D26D2-2A3C-44DE-8AFA-A06CE2846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68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8D92D9-B776-4D9D-BAF1-25EA2AE109F1}"/>
              </a:ext>
            </a:extLst>
          </p:cNvPr>
          <p:cNvSpPr/>
          <p:nvPr/>
        </p:nvSpPr>
        <p:spPr>
          <a:xfrm>
            <a:off x="-610087" y="0"/>
            <a:ext cx="13412174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B5DBF52-EB2D-454E-90CB-8C59708AC574}"/>
              </a:ext>
            </a:extLst>
          </p:cNvPr>
          <p:cNvSpPr/>
          <p:nvPr/>
        </p:nvSpPr>
        <p:spPr>
          <a:xfrm>
            <a:off x="420101" y="448871"/>
            <a:ext cx="11351799" cy="5960258"/>
          </a:xfrm>
          <a:prstGeom prst="rect">
            <a:avLst/>
          </a:prstGeom>
          <a:solidFill>
            <a:schemeClr val="accent6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maplestory" panose="0200030000000000000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DE22F3-215D-46DC-9301-AFFE453D9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26785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/>
              </a:rPr>
              <a:t>Waste-sorting</a:t>
            </a:r>
            <a:br>
              <a:rPr lang="en-US" altLang="ko-KR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/>
              </a:rPr>
            </a:br>
            <a:r>
              <a:rPr lang="en-US" altLang="ko-KR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/>
              </a:rPr>
              <a:t>app</a:t>
            </a:r>
            <a:br>
              <a:rPr lang="en-US" altLang="ko-KR" dirty="0">
                <a:latin typeface="maplestory" panose="02000300000000000000" pitchFamily="2" charset="-127"/>
                <a:ea typeface="maplestory" panose="02000300000000000000"/>
              </a:rPr>
            </a:br>
            <a:r>
              <a:rPr lang="en-US" altLang="ko-KR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plestory" panose="02000300000000000000" pitchFamily="2" charset="-127"/>
                <a:ea typeface="maplestory" panose="02000300000000000000"/>
              </a:rPr>
              <a:t>(</a:t>
            </a:r>
            <a:r>
              <a:rPr lang="en-US" altLang="ko-KR" sz="30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maplestory" panose="02000300000000000000" pitchFamily="2" charset="-127"/>
                <a:ea typeface="maplestory" panose="02000300000000000000"/>
              </a:rPr>
              <a:t>with.barcode</a:t>
            </a:r>
            <a:r>
              <a:rPr lang="en-US" altLang="ko-KR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maplestory" panose="02000300000000000000" pitchFamily="2" charset="-127"/>
                <a:ea typeface="maplestory" panose="02000300000000000000"/>
              </a:rPr>
              <a:t>)</a:t>
            </a:r>
            <a:endParaRPr lang="ko-KR" altLang="en-US" sz="3000" dirty="0">
              <a:solidFill>
                <a:schemeClr val="accent5">
                  <a:lumMod val="60000"/>
                  <a:lumOff val="40000"/>
                </a:schemeClr>
              </a:solidFill>
              <a:latin typeface="maplestory" panose="02000300000000000000" pitchFamily="2" charset="-127"/>
              <a:ea typeface="maplestory" panose="0200030000000000000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FBFC4E8-7CB2-4D59-9BDB-0406B40A1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4563" y="4500564"/>
            <a:ext cx="9288324" cy="1749542"/>
          </a:xfrm>
        </p:spPr>
        <p:txBody>
          <a:bodyPr>
            <a:normAutofit/>
          </a:bodyPr>
          <a:lstStyle/>
          <a:p>
            <a:pPr algn="r"/>
            <a:r>
              <a:rPr lang="ko-KR" altLang="en-US" sz="2200" dirty="0" err="1">
                <a:latin typeface="maplestory" panose="02000300000000000000" pitchFamily="2" charset="-127"/>
                <a:ea typeface="maplestory" panose="02000300000000000000"/>
              </a:rPr>
              <a:t>오픈소스개발프로젝트</a:t>
            </a:r>
            <a:r>
              <a:rPr lang="ko-KR" altLang="en-US" sz="2200" dirty="0">
                <a:latin typeface="maplestory" panose="02000300000000000000" pitchFamily="2" charset="-127"/>
                <a:ea typeface="maplestory" panose="02000300000000000000"/>
              </a:rPr>
              <a:t> </a:t>
            </a:r>
            <a:r>
              <a:rPr lang="en-US" altLang="ko-KR" sz="2200" dirty="0">
                <a:latin typeface="maplestory" panose="02000300000000000000" pitchFamily="2" charset="-127"/>
                <a:ea typeface="maplestory" panose="02000300000000000000"/>
              </a:rPr>
              <a:t>- 04</a:t>
            </a:r>
            <a:r>
              <a:rPr lang="ko-KR" altLang="en-US" sz="2200" dirty="0">
                <a:latin typeface="maplestory" panose="02000300000000000000" pitchFamily="2" charset="-127"/>
                <a:ea typeface="maplestory" panose="02000300000000000000"/>
              </a:rPr>
              <a:t>팀</a:t>
            </a:r>
            <a:endParaRPr lang="en-US" altLang="ko-KR" sz="2200" dirty="0">
              <a:latin typeface="maplestory" panose="02000300000000000000" pitchFamily="2" charset="-127"/>
              <a:ea typeface="maplestory" panose="02000300000000000000"/>
            </a:endParaRPr>
          </a:p>
          <a:p>
            <a:pPr algn="r"/>
            <a:r>
              <a:rPr lang="ko-KR" altLang="en-US" sz="2200" dirty="0" err="1">
                <a:latin typeface="maplestory" panose="02000300000000000000" pitchFamily="2" charset="-127"/>
                <a:ea typeface="maplestory" panose="02000300000000000000"/>
              </a:rPr>
              <a:t>구본영</a:t>
            </a:r>
            <a:r>
              <a:rPr lang="ko-KR" altLang="en-US" sz="2200" dirty="0">
                <a:latin typeface="maplestory" panose="02000300000000000000" pitchFamily="2" charset="-127"/>
                <a:ea typeface="maplestory" panose="02000300000000000000"/>
              </a:rPr>
              <a:t> 김은서 이하은 </a:t>
            </a:r>
            <a:r>
              <a:rPr lang="ko-KR" altLang="en-US" sz="2200" dirty="0" err="1">
                <a:latin typeface="maplestory" panose="02000300000000000000" pitchFamily="2" charset="-127"/>
                <a:ea typeface="maplestory" panose="02000300000000000000"/>
              </a:rPr>
              <a:t>허다은</a:t>
            </a:r>
            <a:endParaRPr lang="en-US" altLang="ko-KR" sz="2200" dirty="0">
              <a:latin typeface="maplestory" panose="02000300000000000000" pitchFamily="2" charset="-127"/>
              <a:ea typeface="maplestory" panose="02000300000000000000"/>
            </a:endParaRPr>
          </a:p>
          <a:p>
            <a:pPr algn="r"/>
            <a:r>
              <a:rPr lang="ko-KR" altLang="en-US" sz="2200" dirty="0">
                <a:latin typeface="maplestory" panose="02000300000000000000" pitchFamily="2" charset="-127"/>
                <a:ea typeface="maplestory" panose="02000300000000000000"/>
              </a:rPr>
              <a:t>유튜브 </a:t>
            </a:r>
            <a:r>
              <a:rPr lang="en-US" altLang="ko-KR" sz="2200" dirty="0" err="1">
                <a:latin typeface="maplestory" panose="02000300000000000000" pitchFamily="2" charset="-127"/>
                <a:ea typeface="maplestory" panose="02000300000000000000"/>
              </a:rPr>
              <a:t>url</a:t>
            </a:r>
            <a:r>
              <a:rPr lang="en-US" altLang="ko-KR" sz="2200" dirty="0">
                <a:latin typeface="maplestory" panose="02000300000000000000" pitchFamily="2" charset="-127"/>
                <a:ea typeface="maplestory" panose="02000300000000000000"/>
              </a:rPr>
              <a:t> : https://www.youtube.com/watch?v=q5Xh2IYSTUk&amp;feature=share</a:t>
            </a:r>
            <a:endParaRPr lang="ko-KR" altLang="en-US" sz="2200" dirty="0">
              <a:latin typeface="maplestory" panose="02000300000000000000" pitchFamily="2" charset="-127"/>
              <a:ea typeface="maplestory" panose="02000300000000000000"/>
            </a:endParaRPr>
          </a:p>
        </p:txBody>
      </p:sp>
      <p:sp>
        <p:nvSpPr>
          <p:cNvPr id="5" name="AutoShape 2" descr="Recycle free icon">
            <a:extLst>
              <a:ext uri="{FF2B5EF4-FFF2-40B4-BE49-F238E27FC236}">
                <a16:creationId xmlns:a16="http://schemas.microsoft.com/office/drawing/2014/main" id="{8793B806-9371-432E-AB71-F6F44C5E20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maplestory" panose="0200030000000000000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499722-8479-4669-B90F-E1C5B678FE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314" y="2849285"/>
            <a:ext cx="637402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6644E6-B6FD-480B-A224-D4BDEF06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30" y="967344"/>
            <a:ext cx="2688432" cy="55225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C53F19-65EA-4FFE-8C0B-672842F41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82" y="4882663"/>
            <a:ext cx="873569" cy="87356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4B0E5BA-D894-4304-AF90-3D2D68813AD0}"/>
              </a:ext>
            </a:extLst>
          </p:cNvPr>
          <p:cNvSpPr/>
          <p:nvPr/>
        </p:nvSpPr>
        <p:spPr>
          <a:xfrm>
            <a:off x="3722710" y="4967547"/>
            <a:ext cx="1123280" cy="553998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DEA4B99-8859-44C3-81B3-584B0D93A0E4}"/>
              </a:ext>
            </a:extLst>
          </p:cNvPr>
          <p:cNvSpPr/>
          <p:nvPr/>
        </p:nvSpPr>
        <p:spPr>
          <a:xfrm>
            <a:off x="7648646" y="4328665"/>
            <a:ext cx="1234629" cy="553998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FD14C2-EDAE-48BC-AB5D-BEF88AEE9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79" t="15290" r="20818" b="4347"/>
          <a:stretch/>
        </p:blipFill>
        <p:spPr>
          <a:xfrm>
            <a:off x="9198732" y="3720868"/>
            <a:ext cx="2343289" cy="2173787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DAFE0954-4AAE-44CB-ABD9-CB003C7EBD66}"/>
              </a:ext>
            </a:extLst>
          </p:cNvPr>
          <p:cNvSpPr txBox="1"/>
          <p:nvPr/>
        </p:nvSpPr>
        <p:spPr>
          <a:xfrm>
            <a:off x="3814762" y="368059"/>
            <a:ext cx="4024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  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사용자 앱 구성 시나리오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6B6534-E0D7-4C0B-ADCB-FD4D665B7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901" y="1314066"/>
            <a:ext cx="2343289" cy="48136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014F99-80BB-404B-92C9-A875B5104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901" y="1314065"/>
            <a:ext cx="2343289" cy="4813603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3067984-3789-412F-9EAD-D541A97E7A58}"/>
              </a:ext>
            </a:extLst>
          </p:cNvPr>
          <p:cNvSpPr/>
          <p:nvPr/>
        </p:nvSpPr>
        <p:spPr>
          <a:xfrm flipH="1">
            <a:off x="7648646" y="5202234"/>
            <a:ext cx="1234628" cy="553998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08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2C4584-F093-4AD2-9B06-B61732FC0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30" y="965532"/>
            <a:ext cx="2688431" cy="5526219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92F377DD-6EB6-4E95-AA5B-81903D3B1F99}"/>
              </a:ext>
            </a:extLst>
          </p:cNvPr>
          <p:cNvSpPr txBox="1"/>
          <p:nvPr/>
        </p:nvSpPr>
        <p:spPr>
          <a:xfrm>
            <a:off x="3814762" y="368059"/>
            <a:ext cx="4024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  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관리자 앱 구성 시나리오</a:t>
            </a:r>
          </a:p>
        </p:txBody>
      </p:sp>
      <p:sp>
        <p:nvSpPr>
          <p:cNvPr id="11" name="AutoShape 4" descr="image (1080×2220)">
            <a:extLst>
              <a:ext uri="{FF2B5EF4-FFF2-40B4-BE49-F238E27FC236}">
                <a16:creationId xmlns:a16="http://schemas.microsoft.com/office/drawing/2014/main" id="{144DB6A4-F698-41ED-B974-70CCE4BA61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A2D95EF-3985-4300-A431-82EE84904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29" y="965532"/>
            <a:ext cx="2688431" cy="5526219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1C68F6E-34FC-47E0-98AB-2761072F7031}"/>
              </a:ext>
            </a:extLst>
          </p:cNvPr>
          <p:cNvSpPr/>
          <p:nvPr/>
        </p:nvSpPr>
        <p:spPr>
          <a:xfrm>
            <a:off x="3270533" y="3429000"/>
            <a:ext cx="1314719" cy="553998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6EC93896-7133-431F-86DE-B43F80B2E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32" y="965532"/>
            <a:ext cx="2688431" cy="55262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03AD7AB-204C-4B46-9062-87B57447A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447" y="2538412"/>
            <a:ext cx="2381250" cy="20859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E22920F-2274-4031-B8A1-8C128FE4EF9A}"/>
              </a:ext>
            </a:extLst>
          </p:cNvPr>
          <p:cNvSpPr/>
          <p:nvPr/>
        </p:nvSpPr>
        <p:spPr>
          <a:xfrm>
            <a:off x="7133217" y="3451642"/>
            <a:ext cx="1412331" cy="553998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1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B6451C-CE57-46DD-9DF8-0B9CCF94B2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D8A57-4840-42A4-87CE-3A912F870476}"/>
              </a:ext>
            </a:extLst>
          </p:cNvPr>
          <p:cNvSpPr txBox="1"/>
          <p:nvPr/>
        </p:nvSpPr>
        <p:spPr>
          <a:xfrm>
            <a:off x="1478986" y="3013500"/>
            <a:ext cx="462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spc="-15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Ⅲ. </a:t>
            </a:r>
            <a:r>
              <a:rPr lang="ko-KR" altLang="en-US" sz="4800" spc="-150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세부설명</a:t>
            </a:r>
            <a:endParaRPr lang="en-US" altLang="ko-KR" sz="4800" spc="-150" dirty="0">
              <a:solidFill>
                <a:schemeClr val="bg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ED6FE9-BBCA-4A7A-A1CA-8EB7373FE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2" y="3110299"/>
            <a:ext cx="637402" cy="637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79125D-97FC-4307-BF47-80A04FB9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47" y="3110299"/>
            <a:ext cx="637402" cy="637402"/>
          </a:xfrm>
          <a:prstGeom prst="rect">
            <a:avLst/>
          </a:prstGeom>
        </p:spPr>
      </p:pic>
      <p:pic>
        <p:nvPicPr>
          <p:cNvPr id="9" name="Picture 2" descr="green plant">
            <a:extLst>
              <a:ext uri="{FF2B5EF4-FFF2-40B4-BE49-F238E27FC236}">
                <a16:creationId xmlns:a16="http://schemas.microsoft.com/office/drawing/2014/main" id="{7413D8F9-6666-4089-9092-B4742A77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32" y="0"/>
            <a:ext cx="6096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47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DB29F8AF-6DE7-420C-8789-09E804F204C5}"/>
              </a:ext>
            </a:extLst>
          </p:cNvPr>
          <p:cNvSpPr/>
          <p:nvPr/>
        </p:nvSpPr>
        <p:spPr>
          <a:xfrm>
            <a:off x="1710299" y="2235349"/>
            <a:ext cx="3096344" cy="43088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모바일 어플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136A55-B561-4F95-9A68-106A3FD6A41B}"/>
              </a:ext>
            </a:extLst>
          </p:cNvPr>
          <p:cNvSpPr/>
          <p:nvPr/>
        </p:nvSpPr>
        <p:spPr>
          <a:xfrm>
            <a:off x="1710299" y="2755607"/>
            <a:ext cx="3096344" cy="3240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6CF1A2-17CA-4215-98E7-085D1A1AFD27}"/>
              </a:ext>
            </a:extLst>
          </p:cNvPr>
          <p:cNvSpPr/>
          <p:nvPr/>
        </p:nvSpPr>
        <p:spPr>
          <a:xfrm>
            <a:off x="8760025" y="2764938"/>
            <a:ext cx="3096344" cy="32403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6" name="모서리가 둥근 직사각형 16">
            <a:extLst>
              <a:ext uri="{FF2B5EF4-FFF2-40B4-BE49-F238E27FC236}">
                <a16:creationId xmlns:a16="http://schemas.microsoft.com/office/drawing/2014/main" id="{05896CAB-CBC5-4D51-AB76-784048B3ECBB}"/>
              </a:ext>
            </a:extLst>
          </p:cNvPr>
          <p:cNvSpPr/>
          <p:nvPr/>
        </p:nvSpPr>
        <p:spPr>
          <a:xfrm>
            <a:off x="8760025" y="2226975"/>
            <a:ext cx="3096344" cy="40641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데이터베이스 </a:t>
            </a:r>
            <a:r>
              <a:rPr kumimoji="1" lang="en-US" altLang="ko-KR" b="1" dirty="0">
                <a:latin typeface="maplestory" panose="02000300000000000000" pitchFamily="2" charset="-127"/>
                <a:ea typeface="maplestory" panose="02000300000000000000" pitchFamily="2" charset="-127"/>
              </a:rPr>
              <a:t>(Firebase)</a:t>
            </a:r>
            <a:endParaRPr kumimoji="1" lang="ko-KR" altLang="en-US" b="1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DA82AA-9226-43F0-9B05-4B454848445E}"/>
              </a:ext>
            </a:extLst>
          </p:cNvPr>
          <p:cNvSpPr/>
          <p:nvPr/>
        </p:nvSpPr>
        <p:spPr>
          <a:xfrm>
            <a:off x="2298043" y="3180978"/>
            <a:ext cx="2032983" cy="2299862"/>
          </a:xfrm>
          <a:prstGeom prst="rect">
            <a:avLst/>
          </a:prstGeom>
          <a:solidFill>
            <a:srgbClr val="4EBF8A">
              <a:alpha val="25098"/>
            </a:srgbClr>
          </a:solidFill>
          <a:ln w="28575">
            <a:solidFill>
              <a:srgbClr val="4EB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8" name="TextBox 175">
            <a:extLst>
              <a:ext uri="{FF2B5EF4-FFF2-40B4-BE49-F238E27FC236}">
                <a16:creationId xmlns:a16="http://schemas.microsoft.com/office/drawing/2014/main" id="{3832D574-150E-4D5B-83D2-6F176C96F38A}"/>
              </a:ext>
            </a:extLst>
          </p:cNvPr>
          <p:cNvSpPr txBox="1"/>
          <p:nvPr/>
        </p:nvSpPr>
        <p:spPr>
          <a:xfrm>
            <a:off x="2691267" y="3466395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인터페이스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9DAF6-14BA-44B2-9C17-BFC20C37AB06}"/>
              </a:ext>
            </a:extLst>
          </p:cNvPr>
          <p:cNvSpPr/>
          <p:nvPr/>
        </p:nvSpPr>
        <p:spPr>
          <a:xfrm>
            <a:off x="2692584" y="4199900"/>
            <a:ext cx="1431781" cy="496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입력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D15FDC-B375-47A5-8CE0-181B5C1EA715}"/>
              </a:ext>
            </a:extLst>
          </p:cNvPr>
          <p:cNvGrpSpPr/>
          <p:nvPr/>
        </p:nvGrpSpPr>
        <p:grpSpPr>
          <a:xfrm>
            <a:off x="9333574" y="2933558"/>
            <a:ext cx="2032983" cy="2794703"/>
            <a:chOff x="5606066" y="4228880"/>
            <a:chExt cx="2032983" cy="79208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787171D-C5B5-4A37-9E03-E3FD9B465E10}"/>
                </a:ext>
              </a:extLst>
            </p:cNvPr>
            <p:cNvSpPr/>
            <p:nvPr/>
          </p:nvSpPr>
          <p:spPr>
            <a:xfrm>
              <a:off x="5606066" y="4228880"/>
              <a:ext cx="2032983" cy="792087"/>
            </a:xfrm>
            <a:prstGeom prst="rect">
              <a:avLst/>
            </a:prstGeom>
            <a:solidFill>
              <a:srgbClr val="4EBF8A">
                <a:alpha val="25098"/>
              </a:srgbClr>
            </a:solidFill>
            <a:ln w="28575">
              <a:solidFill>
                <a:srgbClr val="4EB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37" name="TextBox 191">
              <a:extLst>
                <a:ext uri="{FF2B5EF4-FFF2-40B4-BE49-F238E27FC236}">
                  <a16:creationId xmlns:a16="http://schemas.microsoft.com/office/drawing/2014/main" id="{8218A2A8-C43C-41F4-A7D9-37AA46548B8C}"/>
                </a:ext>
              </a:extLst>
            </p:cNvPr>
            <p:cNvSpPr txBox="1"/>
            <p:nvPr/>
          </p:nvSpPr>
          <p:spPr>
            <a:xfrm>
              <a:off x="5728249" y="4259768"/>
              <a:ext cx="1807277" cy="104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ko-KR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Firebase</a:t>
              </a:r>
              <a:endPara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</p:grpSp>
      <p:sp>
        <p:nvSpPr>
          <p:cNvPr id="11" name="모서리가 둥근 직사각형 71">
            <a:extLst>
              <a:ext uri="{FF2B5EF4-FFF2-40B4-BE49-F238E27FC236}">
                <a16:creationId xmlns:a16="http://schemas.microsoft.com/office/drawing/2014/main" id="{2C5185C4-6823-4CA4-9FC1-EFFE4AC00FA8}"/>
              </a:ext>
            </a:extLst>
          </p:cNvPr>
          <p:cNvSpPr/>
          <p:nvPr/>
        </p:nvSpPr>
        <p:spPr>
          <a:xfrm>
            <a:off x="1476821" y="4050041"/>
            <a:ext cx="1041172" cy="3696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5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상호작용</a:t>
            </a:r>
          </a:p>
        </p:txBody>
      </p:sp>
      <p:sp>
        <p:nvSpPr>
          <p:cNvPr id="12" name="TextBox 201">
            <a:extLst>
              <a:ext uri="{FF2B5EF4-FFF2-40B4-BE49-F238E27FC236}">
                <a16:creationId xmlns:a16="http://schemas.microsoft.com/office/drawing/2014/main" id="{E095F5E5-1563-42EC-BA53-41B1C92C4FEB}"/>
              </a:ext>
            </a:extLst>
          </p:cNvPr>
          <p:cNvSpPr txBox="1"/>
          <p:nvPr/>
        </p:nvSpPr>
        <p:spPr>
          <a:xfrm>
            <a:off x="532187" y="4764198"/>
            <a:ext cx="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사용자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90547BE-CE26-444D-A8B4-6A5470D925D0}"/>
              </a:ext>
            </a:extLst>
          </p:cNvPr>
          <p:cNvCxnSpPr>
            <a:cxnSpLocks/>
          </p:cNvCxnSpPr>
          <p:nvPr/>
        </p:nvCxnSpPr>
        <p:spPr>
          <a:xfrm flipH="1">
            <a:off x="1438602" y="4514885"/>
            <a:ext cx="109646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88E1D88F-FD13-454C-91FD-14A6CEAB2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0" y="3760486"/>
            <a:ext cx="1149703" cy="101540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D7B15C3-FA27-49DC-9C65-224E72FCC9E6}"/>
              </a:ext>
            </a:extLst>
          </p:cNvPr>
          <p:cNvSpPr/>
          <p:nvPr/>
        </p:nvSpPr>
        <p:spPr>
          <a:xfrm>
            <a:off x="9399440" y="3468547"/>
            <a:ext cx="1007706" cy="320975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users</a:t>
            </a:r>
            <a:endParaRPr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FBF761-590F-4671-A621-90DFDC5BAD71}"/>
              </a:ext>
            </a:extLst>
          </p:cNvPr>
          <p:cNvSpPr/>
          <p:nvPr/>
        </p:nvSpPr>
        <p:spPr>
          <a:xfrm>
            <a:off x="9846213" y="3857535"/>
            <a:ext cx="1007706" cy="32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phone</a:t>
            </a:r>
            <a:endParaRPr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08A9ED-DB3E-4BB3-8D13-34B9595F0722}"/>
              </a:ext>
            </a:extLst>
          </p:cNvPr>
          <p:cNvSpPr/>
          <p:nvPr/>
        </p:nvSpPr>
        <p:spPr>
          <a:xfrm>
            <a:off x="10157754" y="4268725"/>
            <a:ext cx="1007706" cy="32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phone</a:t>
            </a:r>
            <a:endParaRPr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50BB8A-B0A1-49D6-A38B-77B9F69AA7BD}"/>
              </a:ext>
            </a:extLst>
          </p:cNvPr>
          <p:cNvSpPr/>
          <p:nvPr/>
        </p:nvSpPr>
        <p:spPr>
          <a:xfrm>
            <a:off x="10167085" y="4742517"/>
            <a:ext cx="1007706" cy="32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id</a:t>
            </a:r>
            <a:endParaRPr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E0261C-1B71-4D4B-B2B5-38C4CEBB6B12}"/>
              </a:ext>
            </a:extLst>
          </p:cNvPr>
          <p:cNvSpPr/>
          <p:nvPr/>
        </p:nvSpPr>
        <p:spPr>
          <a:xfrm>
            <a:off x="10167085" y="5260358"/>
            <a:ext cx="1007706" cy="32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>
                <a:latin typeface="maplestory" panose="02000300000000000000" pitchFamily="2" charset="-127"/>
                <a:ea typeface="maplestory" panose="02000300000000000000" pitchFamily="2" charset="-127"/>
              </a:rPr>
              <a:t>pwd</a:t>
            </a:r>
            <a:endParaRPr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43C0020-5108-4563-BE41-82231596086C}"/>
              </a:ext>
            </a:extLst>
          </p:cNvPr>
          <p:cNvCxnSpPr>
            <a:cxnSpLocks/>
          </p:cNvCxnSpPr>
          <p:nvPr/>
        </p:nvCxnSpPr>
        <p:spPr>
          <a:xfrm flipH="1">
            <a:off x="9608597" y="3776239"/>
            <a:ext cx="7268" cy="17552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852F961-0B05-4113-AEA3-C0B552E74F0A}"/>
              </a:ext>
            </a:extLst>
          </p:cNvPr>
          <p:cNvCxnSpPr>
            <a:cxnSpLocks/>
          </p:cNvCxnSpPr>
          <p:nvPr/>
        </p:nvCxnSpPr>
        <p:spPr>
          <a:xfrm flipH="1">
            <a:off x="9608597" y="4059373"/>
            <a:ext cx="2376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E6419E2-A227-4AD3-811F-934D4DA5BB02}"/>
              </a:ext>
            </a:extLst>
          </p:cNvPr>
          <p:cNvCxnSpPr>
            <a:cxnSpLocks/>
          </p:cNvCxnSpPr>
          <p:nvPr/>
        </p:nvCxnSpPr>
        <p:spPr>
          <a:xfrm>
            <a:off x="9964208" y="4178510"/>
            <a:ext cx="0" cy="12667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5986E65-F2C7-4072-B063-AE567ADC8BA0}"/>
              </a:ext>
            </a:extLst>
          </p:cNvPr>
          <p:cNvCxnSpPr>
            <a:cxnSpLocks/>
          </p:cNvCxnSpPr>
          <p:nvPr/>
        </p:nvCxnSpPr>
        <p:spPr>
          <a:xfrm flipH="1">
            <a:off x="9971991" y="4456876"/>
            <a:ext cx="1905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377B319-BEA3-418A-8918-3F640C9FABC4}"/>
              </a:ext>
            </a:extLst>
          </p:cNvPr>
          <p:cNvCxnSpPr>
            <a:cxnSpLocks/>
          </p:cNvCxnSpPr>
          <p:nvPr/>
        </p:nvCxnSpPr>
        <p:spPr>
          <a:xfrm flipH="1">
            <a:off x="9975101" y="4898525"/>
            <a:ext cx="1905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4E6B3EA-9B0B-4479-B34A-2D8518065851}"/>
              </a:ext>
            </a:extLst>
          </p:cNvPr>
          <p:cNvCxnSpPr>
            <a:cxnSpLocks/>
          </p:cNvCxnSpPr>
          <p:nvPr/>
        </p:nvCxnSpPr>
        <p:spPr>
          <a:xfrm flipH="1">
            <a:off x="9975099" y="5421037"/>
            <a:ext cx="1905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ADE673-1882-4AA9-80C3-1795A5BC97B4}"/>
              </a:ext>
            </a:extLst>
          </p:cNvPr>
          <p:cNvSpPr/>
          <p:nvPr/>
        </p:nvSpPr>
        <p:spPr>
          <a:xfrm>
            <a:off x="5274544" y="2755607"/>
            <a:ext cx="3096344" cy="3240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27" name="모서리가 둥근 직사각형 15">
            <a:extLst>
              <a:ext uri="{FF2B5EF4-FFF2-40B4-BE49-F238E27FC236}">
                <a16:creationId xmlns:a16="http://schemas.microsoft.com/office/drawing/2014/main" id="{AD955F65-14A6-43FC-8D7B-691E7F7E4555}"/>
              </a:ext>
            </a:extLst>
          </p:cNvPr>
          <p:cNvSpPr/>
          <p:nvPr/>
        </p:nvSpPr>
        <p:spPr>
          <a:xfrm>
            <a:off x="5274544" y="2226976"/>
            <a:ext cx="3096344" cy="43088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b="1" dirty="0" err="1">
                <a:latin typeface="maplestory" panose="02000300000000000000" pitchFamily="2" charset="-127"/>
                <a:ea typeface="maplestory" panose="02000300000000000000" pitchFamily="2" charset="-127"/>
              </a:rPr>
              <a:t>AndroidStudio</a:t>
            </a:r>
            <a:endParaRPr kumimoji="1" lang="ko-KR" altLang="en-US" b="1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28" name="모서리가 둥근 직사각형 29">
            <a:extLst>
              <a:ext uri="{FF2B5EF4-FFF2-40B4-BE49-F238E27FC236}">
                <a16:creationId xmlns:a16="http://schemas.microsoft.com/office/drawing/2014/main" id="{4DDACFBA-699D-49BA-9C3E-1B8A64DA826A}"/>
              </a:ext>
            </a:extLst>
          </p:cNvPr>
          <p:cNvSpPr/>
          <p:nvPr/>
        </p:nvSpPr>
        <p:spPr>
          <a:xfrm>
            <a:off x="4396932" y="3795626"/>
            <a:ext cx="1212115" cy="5500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400" b="1" dirty="0">
                <a:latin typeface="maplestory" panose="02000300000000000000" pitchFamily="2" charset="-127"/>
                <a:ea typeface="maplestory" panose="02000300000000000000" pitchFamily="2" charset="-127"/>
              </a:rPr>
              <a:t>회원가입 </a:t>
            </a:r>
            <a:endParaRPr kumimoji="1" lang="en-US" altLang="ko-KR" sz="1400" b="1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kumimoji="1" lang="ko-KR" altLang="en-US" sz="1400" b="1" dirty="0">
                <a:latin typeface="maplestory" panose="02000300000000000000" pitchFamily="2" charset="-127"/>
                <a:ea typeface="maplestory" panose="02000300000000000000" pitchFamily="2" charset="-127"/>
              </a:rPr>
              <a:t>버튼 클릭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D00B30-D099-44F9-BBF7-ECD013AFF31A}"/>
              </a:ext>
            </a:extLst>
          </p:cNvPr>
          <p:cNvSpPr/>
          <p:nvPr/>
        </p:nvSpPr>
        <p:spPr>
          <a:xfrm>
            <a:off x="5719497" y="3141102"/>
            <a:ext cx="2204184" cy="2453037"/>
          </a:xfrm>
          <a:prstGeom prst="rect">
            <a:avLst/>
          </a:prstGeom>
          <a:solidFill>
            <a:srgbClr val="4EBF8A">
              <a:alpha val="25098"/>
            </a:srgbClr>
          </a:solidFill>
          <a:ln w="28575">
            <a:solidFill>
              <a:srgbClr val="4EB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902DC5C-CD93-4F5C-AD24-B47EE6F996D5}"/>
              </a:ext>
            </a:extLst>
          </p:cNvPr>
          <p:cNvSpPr/>
          <p:nvPr/>
        </p:nvSpPr>
        <p:spPr>
          <a:xfrm>
            <a:off x="5812504" y="3694192"/>
            <a:ext cx="1959428" cy="372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사용자 아이디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738AA8-4E27-41F3-991A-37EEC07E1DFD}"/>
              </a:ext>
            </a:extLst>
          </p:cNvPr>
          <p:cNvSpPr/>
          <p:nvPr/>
        </p:nvSpPr>
        <p:spPr>
          <a:xfrm>
            <a:off x="5818310" y="4199900"/>
            <a:ext cx="1959429" cy="372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사용자 비밀번호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172AF57-58DA-46C3-90C0-815AD09AFA5E}"/>
              </a:ext>
            </a:extLst>
          </p:cNvPr>
          <p:cNvSpPr/>
          <p:nvPr/>
        </p:nvSpPr>
        <p:spPr>
          <a:xfrm>
            <a:off x="5818311" y="4742517"/>
            <a:ext cx="1959429" cy="372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사용자 전화번호</a:t>
            </a:r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E1BBF2C9-1F8F-4B9C-9EAB-328075039BF3}"/>
              </a:ext>
            </a:extLst>
          </p:cNvPr>
          <p:cNvSpPr txBox="1"/>
          <p:nvPr/>
        </p:nvSpPr>
        <p:spPr>
          <a:xfrm>
            <a:off x="6350789" y="3211848"/>
            <a:ext cx="142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사용자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44F1842-7F6A-45D6-9517-9B714E7BAF83}"/>
              </a:ext>
            </a:extLst>
          </p:cNvPr>
          <p:cNvCxnSpPr>
            <a:cxnSpLocks/>
          </p:cNvCxnSpPr>
          <p:nvPr/>
        </p:nvCxnSpPr>
        <p:spPr>
          <a:xfrm flipV="1">
            <a:off x="7897354" y="3654034"/>
            <a:ext cx="1462510" cy="3931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342A89-73BE-4C3F-8B50-9C62883D30F9}"/>
              </a:ext>
            </a:extLst>
          </p:cNvPr>
          <p:cNvSpPr txBox="1"/>
          <p:nvPr/>
        </p:nvSpPr>
        <p:spPr>
          <a:xfrm>
            <a:off x="8180568" y="3337816"/>
            <a:ext cx="145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NEW</a:t>
            </a:r>
            <a:endParaRPr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38" name="TextBox 4">
            <a:extLst>
              <a:ext uri="{FF2B5EF4-FFF2-40B4-BE49-F238E27FC236}">
                <a16:creationId xmlns:a16="http://schemas.microsoft.com/office/drawing/2014/main" id="{B1F4EB1B-8504-4DD0-811A-2E0C26A80FAB}"/>
              </a:ext>
            </a:extLst>
          </p:cNvPr>
          <p:cNvSpPr txBox="1"/>
          <p:nvPr/>
        </p:nvSpPr>
        <p:spPr>
          <a:xfrm>
            <a:off x="236031" y="624964"/>
            <a:ext cx="3172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69757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DB29F8AF-6DE7-420C-8789-09E804F204C5}"/>
              </a:ext>
            </a:extLst>
          </p:cNvPr>
          <p:cNvSpPr/>
          <p:nvPr/>
        </p:nvSpPr>
        <p:spPr>
          <a:xfrm>
            <a:off x="1710299" y="2235349"/>
            <a:ext cx="3096344" cy="43088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모바일 어플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136A55-B561-4F95-9A68-106A3FD6A41B}"/>
              </a:ext>
            </a:extLst>
          </p:cNvPr>
          <p:cNvSpPr/>
          <p:nvPr/>
        </p:nvSpPr>
        <p:spPr>
          <a:xfrm>
            <a:off x="1710299" y="2755607"/>
            <a:ext cx="3096344" cy="3240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6CF1A2-17CA-4215-98E7-085D1A1AFD27}"/>
              </a:ext>
            </a:extLst>
          </p:cNvPr>
          <p:cNvSpPr/>
          <p:nvPr/>
        </p:nvSpPr>
        <p:spPr>
          <a:xfrm>
            <a:off x="8760025" y="2764938"/>
            <a:ext cx="3096344" cy="32403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6" name="모서리가 둥근 직사각형 16">
            <a:extLst>
              <a:ext uri="{FF2B5EF4-FFF2-40B4-BE49-F238E27FC236}">
                <a16:creationId xmlns:a16="http://schemas.microsoft.com/office/drawing/2014/main" id="{05896CAB-CBC5-4D51-AB76-784048B3ECBB}"/>
              </a:ext>
            </a:extLst>
          </p:cNvPr>
          <p:cNvSpPr/>
          <p:nvPr/>
        </p:nvSpPr>
        <p:spPr>
          <a:xfrm>
            <a:off x="8760025" y="2226975"/>
            <a:ext cx="3096344" cy="40641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데이터베이스 </a:t>
            </a:r>
            <a:r>
              <a:rPr kumimoji="1" lang="en-US" altLang="ko-KR" b="1" dirty="0">
                <a:latin typeface="maplestory" panose="02000300000000000000" pitchFamily="2" charset="-127"/>
                <a:ea typeface="maplestory" panose="02000300000000000000" pitchFamily="2" charset="-127"/>
              </a:rPr>
              <a:t>(Firebase)</a:t>
            </a:r>
            <a:endParaRPr kumimoji="1" lang="ko-KR" altLang="en-US" b="1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DA82AA-9226-43F0-9B05-4B454848445E}"/>
              </a:ext>
            </a:extLst>
          </p:cNvPr>
          <p:cNvSpPr/>
          <p:nvPr/>
        </p:nvSpPr>
        <p:spPr>
          <a:xfrm>
            <a:off x="2286363" y="3259663"/>
            <a:ext cx="2032983" cy="2299862"/>
          </a:xfrm>
          <a:prstGeom prst="rect">
            <a:avLst/>
          </a:prstGeom>
          <a:solidFill>
            <a:srgbClr val="4EBF8A">
              <a:alpha val="25098"/>
            </a:srgbClr>
          </a:solidFill>
          <a:ln w="28575">
            <a:solidFill>
              <a:srgbClr val="4EB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8" name="TextBox 175">
            <a:extLst>
              <a:ext uri="{FF2B5EF4-FFF2-40B4-BE49-F238E27FC236}">
                <a16:creationId xmlns:a16="http://schemas.microsoft.com/office/drawing/2014/main" id="{3832D574-150E-4D5B-83D2-6F176C96F38A}"/>
              </a:ext>
            </a:extLst>
          </p:cNvPr>
          <p:cNvSpPr txBox="1"/>
          <p:nvPr/>
        </p:nvSpPr>
        <p:spPr>
          <a:xfrm>
            <a:off x="2691267" y="3466395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인터페이스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9DAF6-14BA-44B2-9C17-BFC20C37AB06}"/>
              </a:ext>
            </a:extLst>
          </p:cNvPr>
          <p:cNvSpPr/>
          <p:nvPr/>
        </p:nvSpPr>
        <p:spPr>
          <a:xfrm>
            <a:off x="2610377" y="4018309"/>
            <a:ext cx="143178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입력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264663-4841-4B62-98C7-7A7FD2505459}"/>
              </a:ext>
            </a:extLst>
          </p:cNvPr>
          <p:cNvSpPr/>
          <p:nvPr/>
        </p:nvSpPr>
        <p:spPr>
          <a:xfrm>
            <a:off x="2610376" y="4572893"/>
            <a:ext cx="1431781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출력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D15FDC-B375-47A5-8CE0-181B5C1EA715}"/>
              </a:ext>
            </a:extLst>
          </p:cNvPr>
          <p:cNvGrpSpPr/>
          <p:nvPr/>
        </p:nvGrpSpPr>
        <p:grpSpPr>
          <a:xfrm>
            <a:off x="9333574" y="2933558"/>
            <a:ext cx="2032983" cy="2794703"/>
            <a:chOff x="5606066" y="4228880"/>
            <a:chExt cx="2032983" cy="792087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787171D-C5B5-4A37-9E03-E3FD9B465E10}"/>
                </a:ext>
              </a:extLst>
            </p:cNvPr>
            <p:cNvSpPr/>
            <p:nvPr/>
          </p:nvSpPr>
          <p:spPr>
            <a:xfrm>
              <a:off x="5606066" y="4228880"/>
              <a:ext cx="2032983" cy="792087"/>
            </a:xfrm>
            <a:prstGeom prst="rect">
              <a:avLst/>
            </a:prstGeom>
            <a:solidFill>
              <a:srgbClr val="4EBF8A">
                <a:alpha val="25098"/>
              </a:srgbClr>
            </a:solidFill>
            <a:ln w="28575">
              <a:solidFill>
                <a:srgbClr val="4EB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40" name="TextBox 191">
              <a:extLst>
                <a:ext uri="{FF2B5EF4-FFF2-40B4-BE49-F238E27FC236}">
                  <a16:creationId xmlns:a16="http://schemas.microsoft.com/office/drawing/2014/main" id="{8218A2A8-C43C-41F4-A7D9-37AA46548B8C}"/>
                </a:ext>
              </a:extLst>
            </p:cNvPr>
            <p:cNvSpPr txBox="1"/>
            <p:nvPr/>
          </p:nvSpPr>
          <p:spPr>
            <a:xfrm>
              <a:off x="5728249" y="4259768"/>
              <a:ext cx="1807277" cy="104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ko-KR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Firebase</a:t>
              </a:r>
              <a:endPara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</p:grpSp>
      <p:sp>
        <p:nvSpPr>
          <p:cNvPr id="12" name="모서리가 둥근 직사각형 71">
            <a:extLst>
              <a:ext uri="{FF2B5EF4-FFF2-40B4-BE49-F238E27FC236}">
                <a16:creationId xmlns:a16="http://schemas.microsoft.com/office/drawing/2014/main" id="{2C5185C4-6823-4CA4-9FC1-EFFE4AC00FA8}"/>
              </a:ext>
            </a:extLst>
          </p:cNvPr>
          <p:cNvSpPr/>
          <p:nvPr/>
        </p:nvSpPr>
        <p:spPr>
          <a:xfrm>
            <a:off x="1476821" y="4050041"/>
            <a:ext cx="1041172" cy="36960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5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상호작용</a:t>
            </a:r>
          </a:p>
        </p:txBody>
      </p:sp>
      <p:sp>
        <p:nvSpPr>
          <p:cNvPr id="13" name="TextBox 201">
            <a:extLst>
              <a:ext uri="{FF2B5EF4-FFF2-40B4-BE49-F238E27FC236}">
                <a16:creationId xmlns:a16="http://schemas.microsoft.com/office/drawing/2014/main" id="{E095F5E5-1563-42EC-BA53-41B1C92C4FEB}"/>
              </a:ext>
            </a:extLst>
          </p:cNvPr>
          <p:cNvSpPr txBox="1"/>
          <p:nvPr/>
        </p:nvSpPr>
        <p:spPr>
          <a:xfrm>
            <a:off x="532187" y="4764198"/>
            <a:ext cx="87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사용자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90547BE-CE26-444D-A8B4-6A5470D925D0}"/>
              </a:ext>
            </a:extLst>
          </p:cNvPr>
          <p:cNvCxnSpPr>
            <a:cxnSpLocks/>
          </p:cNvCxnSpPr>
          <p:nvPr/>
        </p:nvCxnSpPr>
        <p:spPr>
          <a:xfrm flipH="1">
            <a:off x="1438602" y="4514885"/>
            <a:ext cx="109646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8E1D88F-FD13-454C-91FD-14A6CEAB2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0" y="3760486"/>
            <a:ext cx="1149703" cy="101540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D7B15C3-FA27-49DC-9C65-224E72FCC9E6}"/>
              </a:ext>
            </a:extLst>
          </p:cNvPr>
          <p:cNvSpPr/>
          <p:nvPr/>
        </p:nvSpPr>
        <p:spPr>
          <a:xfrm>
            <a:off x="9399440" y="3468547"/>
            <a:ext cx="1007706" cy="320975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users</a:t>
            </a:r>
            <a:endParaRPr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FBF761-590F-4671-A621-90DFDC5BAD71}"/>
              </a:ext>
            </a:extLst>
          </p:cNvPr>
          <p:cNvSpPr/>
          <p:nvPr/>
        </p:nvSpPr>
        <p:spPr>
          <a:xfrm>
            <a:off x="9846213" y="3857535"/>
            <a:ext cx="1007706" cy="32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phone</a:t>
            </a:r>
            <a:endParaRPr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08A9ED-DB3E-4BB3-8D13-34B9595F0722}"/>
              </a:ext>
            </a:extLst>
          </p:cNvPr>
          <p:cNvSpPr/>
          <p:nvPr/>
        </p:nvSpPr>
        <p:spPr>
          <a:xfrm>
            <a:off x="10157754" y="4268725"/>
            <a:ext cx="1007706" cy="32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phone</a:t>
            </a:r>
            <a:endParaRPr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50BB8A-B0A1-49D6-A38B-77B9F69AA7BD}"/>
              </a:ext>
            </a:extLst>
          </p:cNvPr>
          <p:cNvSpPr/>
          <p:nvPr/>
        </p:nvSpPr>
        <p:spPr>
          <a:xfrm>
            <a:off x="10167085" y="4742517"/>
            <a:ext cx="1007706" cy="32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id</a:t>
            </a:r>
            <a:endParaRPr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CE0261C-1B71-4D4B-B2B5-38C4CEBB6B12}"/>
              </a:ext>
            </a:extLst>
          </p:cNvPr>
          <p:cNvSpPr/>
          <p:nvPr/>
        </p:nvSpPr>
        <p:spPr>
          <a:xfrm>
            <a:off x="10167085" y="5260358"/>
            <a:ext cx="1007706" cy="32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>
                <a:latin typeface="maplestory" panose="02000300000000000000" pitchFamily="2" charset="-127"/>
                <a:ea typeface="maplestory" panose="02000300000000000000" pitchFamily="2" charset="-127"/>
              </a:rPr>
              <a:t>pwd</a:t>
            </a:r>
            <a:endParaRPr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3C0020-5108-4563-BE41-82231596086C}"/>
              </a:ext>
            </a:extLst>
          </p:cNvPr>
          <p:cNvCxnSpPr>
            <a:cxnSpLocks/>
          </p:cNvCxnSpPr>
          <p:nvPr/>
        </p:nvCxnSpPr>
        <p:spPr>
          <a:xfrm flipH="1">
            <a:off x="9608597" y="3776239"/>
            <a:ext cx="7268" cy="17552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852F961-0B05-4113-AEA3-C0B552E74F0A}"/>
              </a:ext>
            </a:extLst>
          </p:cNvPr>
          <p:cNvCxnSpPr>
            <a:cxnSpLocks/>
          </p:cNvCxnSpPr>
          <p:nvPr/>
        </p:nvCxnSpPr>
        <p:spPr>
          <a:xfrm flipH="1">
            <a:off x="9608597" y="4059373"/>
            <a:ext cx="23761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E6419E2-A227-4AD3-811F-934D4DA5BB02}"/>
              </a:ext>
            </a:extLst>
          </p:cNvPr>
          <p:cNvCxnSpPr>
            <a:cxnSpLocks/>
          </p:cNvCxnSpPr>
          <p:nvPr/>
        </p:nvCxnSpPr>
        <p:spPr>
          <a:xfrm>
            <a:off x="9964208" y="4178510"/>
            <a:ext cx="0" cy="12667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5986E65-F2C7-4072-B063-AE567ADC8BA0}"/>
              </a:ext>
            </a:extLst>
          </p:cNvPr>
          <p:cNvCxnSpPr>
            <a:cxnSpLocks/>
          </p:cNvCxnSpPr>
          <p:nvPr/>
        </p:nvCxnSpPr>
        <p:spPr>
          <a:xfrm flipH="1">
            <a:off x="9971991" y="4456876"/>
            <a:ext cx="1905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377B319-BEA3-418A-8918-3F640C9FABC4}"/>
              </a:ext>
            </a:extLst>
          </p:cNvPr>
          <p:cNvCxnSpPr>
            <a:cxnSpLocks/>
          </p:cNvCxnSpPr>
          <p:nvPr/>
        </p:nvCxnSpPr>
        <p:spPr>
          <a:xfrm flipH="1">
            <a:off x="9975101" y="4898525"/>
            <a:ext cx="1905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4E6B3EA-9B0B-4479-B34A-2D8518065851}"/>
              </a:ext>
            </a:extLst>
          </p:cNvPr>
          <p:cNvCxnSpPr>
            <a:cxnSpLocks/>
          </p:cNvCxnSpPr>
          <p:nvPr/>
        </p:nvCxnSpPr>
        <p:spPr>
          <a:xfrm flipH="1">
            <a:off x="9975099" y="5421037"/>
            <a:ext cx="1905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ADE673-1882-4AA9-80C3-1795A5BC97B4}"/>
              </a:ext>
            </a:extLst>
          </p:cNvPr>
          <p:cNvSpPr/>
          <p:nvPr/>
        </p:nvSpPr>
        <p:spPr>
          <a:xfrm>
            <a:off x="5274544" y="2755607"/>
            <a:ext cx="3096344" cy="32403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28" name="모서리가 둥근 직사각형 15">
            <a:extLst>
              <a:ext uri="{FF2B5EF4-FFF2-40B4-BE49-F238E27FC236}">
                <a16:creationId xmlns:a16="http://schemas.microsoft.com/office/drawing/2014/main" id="{AD955F65-14A6-43FC-8D7B-691E7F7E4555}"/>
              </a:ext>
            </a:extLst>
          </p:cNvPr>
          <p:cNvSpPr/>
          <p:nvPr/>
        </p:nvSpPr>
        <p:spPr>
          <a:xfrm>
            <a:off x="5274544" y="2226976"/>
            <a:ext cx="3096344" cy="43088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b="1" dirty="0" err="1">
                <a:latin typeface="maplestory" panose="02000300000000000000" pitchFamily="2" charset="-127"/>
                <a:ea typeface="maplestory" panose="02000300000000000000" pitchFamily="2" charset="-127"/>
              </a:rPr>
              <a:t>AndroidStudio</a:t>
            </a:r>
            <a:endParaRPr kumimoji="1" lang="ko-KR" altLang="en-US" b="1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29" name="모서리가 둥근 직사각형 29">
            <a:extLst>
              <a:ext uri="{FF2B5EF4-FFF2-40B4-BE49-F238E27FC236}">
                <a16:creationId xmlns:a16="http://schemas.microsoft.com/office/drawing/2014/main" id="{4DDACFBA-699D-49BA-9C3E-1B8A64DA826A}"/>
              </a:ext>
            </a:extLst>
          </p:cNvPr>
          <p:cNvSpPr/>
          <p:nvPr/>
        </p:nvSpPr>
        <p:spPr>
          <a:xfrm>
            <a:off x="4480548" y="3219874"/>
            <a:ext cx="1212115" cy="550019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400" b="1" dirty="0">
                <a:latin typeface="maplestory" panose="02000300000000000000" pitchFamily="2" charset="-127"/>
                <a:ea typeface="maplestory" panose="02000300000000000000" pitchFamily="2" charset="-127"/>
              </a:rPr>
              <a:t>로그인 </a:t>
            </a:r>
            <a:endParaRPr kumimoji="1" lang="en-US" altLang="ko-KR" sz="1400" b="1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kumimoji="1" lang="ko-KR" altLang="en-US" sz="1400" b="1" dirty="0">
                <a:latin typeface="maplestory" panose="02000300000000000000" pitchFamily="2" charset="-127"/>
                <a:ea typeface="maplestory" panose="02000300000000000000" pitchFamily="2" charset="-127"/>
              </a:rPr>
              <a:t>버튼 클릭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D00B30-D099-44F9-BBF7-ECD013AFF31A}"/>
              </a:ext>
            </a:extLst>
          </p:cNvPr>
          <p:cNvSpPr/>
          <p:nvPr/>
        </p:nvSpPr>
        <p:spPr>
          <a:xfrm>
            <a:off x="5719497" y="3141102"/>
            <a:ext cx="2204184" cy="2453037"/>
          </a:xfrm>
          <a:prstGeom prst="rect">
            <a:avLst/>
          </a:prstGeom>
          <a:solidFill>
            <a:srgbClr val="4EBF8A">
              <a:alpha val="25098"/>
            </a:srgbClr>
          </a:solidFill>
          <a:ln w="28575">
            <a:solidFill>
              <a:srgbClr val="4EB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902DC5C-CD93-4F5C-AD24-B47EE6F996D5}"/>
              </a:ext>
            </a:extLst>
          </p:cNvPr>
          <p:cNvSpPr/>
          <p:nvPr/>
        </p:nvSpPr>
        <p:spPr>
          <a:xfrm>
            <a:off x="5812504" y="3694192"/>
            <a:ext cx="1959428" cy="372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사용자 아이디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9738AA8-4E27-41F3-991A-37EEC07E1DFD}"/>
              </a:ext>
            </a:extLst>
          </p:cNvPr>
          <p:cNvSpPr/>
          <p:nvPr/>
        </p:nvSpPr>
        <p:spPr>
          <a:xfrm>
            <a:off x="5818310" y="4199900"/>
            <a:ext cx="1959429" cy="372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사용자 비밀번호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72AF57-58DA-46C3-90C0-815AD09AFA5E}"/>
              </a:ext>
            </a:extLst>
          </p:cNvPr>
          <p:cNvSpPr/>
          <p:nvPr/>
        </p:nvSpPr>
        <p:spPr>
          <a:xfrm>
            <a:off x="5818311" y="4742517"/>
            <a:ext cx="1959429" cy="372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사용자 전화번호</a:t>
            </a: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E1BBF2C9-1F8F-4B9C-9EAB-328075039BF3}"/>
              </a:ext>
            </a:extLst>
          </p:cNvPr>
          <p:cNvSpPr txBox="1"/>
          <p:nvPr/>
        </p:nvSpPr>
        <p:spPr>
          <a:xfrm>
            <a:off x="6350789" y="3211848"/>
            <a:ext cx="142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사용자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3162968-84D7-4917-8D5B-D9EE15158906}"/>
              </a:ext>
            </a:extLst>
          </p:cNvPr>
          <p:cNvCxnSpPr>
            <a:cxnSpLocks/>
          </p:cNvCxnSpPr>
          <p:nvPr/>
        </p:nvCxnSpPr>
        <p:spPr>
          <a:xfrm flipV="1">
            <a:off x="7878834" y="3651061"/>
            <a:ext cx="1520606" cy="52744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29">
            <a:extLst>
              <a:ext uri="{FF2B5EF4-FFF2-40B4-BE49-F238E27FC236}">
                <a16:creationId xmlns:a16="http://schemas.microsoft.com/office/drawing/2014/main" id="{4A2C72AD-021F-406A-8185-FC5B785AC0D5}"/>
              </a:ext>
            </a:extLst>
          </p:cNvPr>
          <p:cNvSpPr/>
          <p:nvPr/>
        </p:nvSpPr>
        <p:spPr>
          <a:xfrm>
            <a:off x="7958020" y="3259663"/>
            <a:ext cx="1214873" cy="43608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400" b="1" dirty="0">
                <a:latin typeface="maplestory" panose="02000300000000000000" pitchFamily="2" charset="-127"/>
                <a:ea typeface="maplestory" panose="02000300000000000000" pitchFamily="2" charset="-127"/>
              </a:rPr>
              <a:t>사용자 정보 비교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E433B97-7FA9-44D7-9EC5-FE05731B3E31}"/>
              </a:ext>
            </a:extLst>
          </p:cNvPr>
          <p:cNvCxnSpPr>
            <a:cxnSpLocks/>
          </p:cNvCxnSpPr>
          <p:nvPr/>
        </p:nvCxnSpPr>
        <p:spPr>
          <a:xfrm flipH="1" flipV="1">
            <a:off x="4091622" y="4973358"/>
            <a:ext cx="1772762" cy="722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29">
            <a:extLst>
              <a:ext uri="{FF2B5EF4-FFF2-40B4-BE49-F238E27FC236}">
                <a16:creationId xmlns:a16="http://schemas.microsoft.com/office/drawing/2014/main" id="{4DC12BA0-3679-461E-8B8A-277193B1AD3F}"/>
              </a:ext>
            </a:extLst>
          </p:cNvPr>
          <p:cNvSpPr/>
          <p:nvPr/>
        </p:nvSpPr>
        <p:spPr>
          <a:xfrm>
            <a:off x="4296469" y="5211054"/>
            <a:ext cx="1212115" cy="391095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ko-KR" altLang="en-US" sz="1400" b="1" dirty="0">
                <a:latin typeface="maplestory" panose="02000300000000000000" pitchFamily="2" charset="-127"/>
                <a:ea typeface="maplestory" panose="02000300000000000000" pitchFamily="2" charset="-127"/>
              </a:rPr>
              <a:t>비교 성공</a:t>
            </a: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C79DD832-4803-43B3-9449-AE7B8AAF20F6}"/>
              </a:ext>
            </a:extLst>
          </p:cNvPr>
          <p:cNvSpPr txBox="1"/>
          <p:nvPr/>
        </p:nvSpPr>
        <p:spPr>
          <a:xfrm>
            <a:off x="236031" y="624964"/>
            <a:ext cx="3172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90803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B74BC4B-3A9F-44FB-A7B1-AB2F05C52712}"/>
              </a:ext>
            </a:extLst>
          </p:cNvPr>
          <p:cNvGrpSpPr/>
          <p:nvPr/>
        </p:nvGrpSpPr>
        <p:grpSpPr>
          <a:xfrm>
            <a:off x="269233" y="2292299"/>
            <a:ext cx="4259954" cy="3760618"/>
            <a:chOff x="308084" y="1751348"/>
            <a:chExt cx="4259954" cy="3760618"/>
          </a:xfrm>
        </p:grpSpPr>
        <p:sp>
          <p:nvSpPr>
            <p:cNvPr id="3" name="모서리가 둥근 직사각형 6">
              <a:extLst>
                <a:ext uri="{FF2B5EF4-FFF2-40B4-BE49-F238E27FC236}">
                  <a16:creationId xmlns:a16="http://schemas.microsoft.com/office/drawing/2014/main" id="{CDC1F3A4-695C-4BF1-8CEB-13AEEF492EA8}"/>
                </a:ext>
              </a:extLst>
            </p:cNvPr>
            <p:cNvSpPr/>
            <p:nvPr/>
          </p:nvSpPr>
          <p:spPr>
            <a:xfrm>
              <a:off x="1471694" y="1751348"/>
              <a:ext cx="3096344" cy="43088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관리자용 모바일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4DFB425-C1C5-4806-A764-BA65C40D49E1}"/>
                </a:ext>
              </a:extLst>
            </p:cNvPr>
            <p:cNvSpPr/>
            <p:nvPr/>
          </p:nvSpPr>
          <p:spPr>
            <a:xfrm>
              <a:off x="1471694" y="2271606"/>
              <a:ext cx="3096344" cy="32403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39AAE5-3D53-4357-B8A3-064EE5696051}"/>
                </a:ext>
              </a:extLst>
            </p:cNvPr>
            <p:cNvSpPr/>
            <p:nvPr/>
          </p:nvSpPr>
          <p:spPr>
            <a:xfrm>
              <a:off x="2047758" y="2775662"/>
              <a:ext cx="2032983" cy="2299862"/>
            </a:xfrm>
            <a:prstGeom prst="rect">
              <a:avLst/>
            </a:prstGeom>
            <a:solidFill>
              <a:srgbClr val="4EBF8A">
                <a:alpha val="25098"/>
              </a:srgbClr>
            </a:solidFill>
            <a:ln w="28575">
              <a:solidFill>
                <a:srgbClr val="4EB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A8715DC-F1F2-42DC-9809-C815799D5A77}"/>
                </a:ext>
              </a:extLst>
            </p:cNvPr>
            <p:cNvSpPr/>
            <p:nvPr/>
          </p:nvSpPr>
          <p:spPr>
            <a:xfrm>
              <a:off x="2383741" y="3683174"/>
              <a:ext cx="1431781" cy="4320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제품명</a:t>
              </a:r>
            </a:p>
          </p:txBody>
        </p:sp>
        <p:sp>
          <p:nvSpPr>
            <p:cNvPr id="9" name="모서리가 둥근 직사각형 12">
              <a:extLst>
                <a:ext uri="{FF2B5EF4-FFF2-40B4-BE49-F238E27FC236}">
                  <a16:creationId xmlns:a16="http://schemas.microsoft.com/office/drawing/2014/main" id="{2B361D61-04BF-4075-AC79-B4678EC40C14}"/>
                </a:ext>
              </a:extLst>
            </p:cNvPr>
            <p:cNvSpPr/>
            <p:nvPr/>
          </p:nvSpPr>
          <p:spPr>
            <a:xfrm>
              <a:off x="1238216" y="3566040"/>
              <a:ext cx="1041172" cy="3696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5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DB </a:t>
              </a:r>
              <a:r>
                <a:rPr kumimoji="1" lang="ko-KR" altLang="en-US" sz="15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정보 입력</a:t>
              </a: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13B0BC9-4F57-4896-9985-04A1E4624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9997" y="4030884"/>
              <a:ext cx="1096465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3B50BB-875A-465F-B999-8562958FA6A6}"/>
                </a:ext>
              </a:extLst>
            </p:cNvPr>
            <p:cNvSpPr txBox="1"/>
            <p:nvPr/>
          </p:nvSpPr>
          <p:spPr>
            <a:xfrm>
              <a:off x="308084" y="4336274"/>
              <a:ext cx="87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관리자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BE26240-5768-43CB-BC48-DC2EB97B738C}"/>
              </a:ext>
            </a:extLst>
          </p:cNvPr>
          <p:cNvGrpSpPr/>
          <p:nvPr/>
        </p:nvGrpSpPr>
        <p:grpSpPr>
          <a:xfrm>
            <a:off x="4041890" y="1433647"/>
            <a:ext cx="7688147" cy="4619271"/>
            <a:chOff x="6387528" y="1004091"/>
            <a:chExt cx="7688147" cy="461927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33FAB56-04BE-4477-B23C-7BA9B46D4AA1}"/>
                </a:ext>
              </a:extLst>
            </p:cNvPr>
            <p:cNvSpPr/>
            <p:nvPr/>
          </p:nvSpPr>
          <p:spPr>
            <a:xfrm>
              <a:off x="8030998" y="1631222"/>
              <a:ext cx="6044677" cy="39921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38" name="모서리가 둥근 직사각형 36">
              <a:extLst>
                <a:ext uri="{FF2B5EF4-FFF2-40B4-BE49-F238E27FC236}">
                  <a16:creationId xmlns:a16="http://schemas.microsoft.com/office/drawing/2014/main" id="{D3A37A42-3CB8-4C80-9CE0-CCC6B8C94080}"/>
                </a:ext>
              </a:extLst>
            </p:cNvPr>
            <p:cNvSpPr/>
            <p:nvPr/>
          </p:nvSpPr>
          <p:spPr>
            <a:xfrm>
              <a:off x="10138716" y="1740973"/>
              <a:ext cx="1829240" cy="4034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DB table</a:t>
              </a:r>
              <a:endParaRPr kumimoji="1" lang="ko-KR" altLang="en-US" sz="1400" b="1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cxnSp>
          <p:nvCxnSpPr>
            <p:cNvPr id="45" name="꺾인 연결선 80">
              <a:extLst>
                <a:ext uri="{FF2B5EF4-FFF2-40B4-BE49-F238E27FC236}">
                  <a16:creationId xmlns:a16="http://schemas.microsoft.com/office/drawing/2014/main" id="{5AE98A16-5F01-4FA0-BF14-D2AACA2B286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6387528" y="4036988"/>
              <a:ext cx="1891882" cy="119354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63FAA925-968F-4E5A-8066-699CFABDF7C2}"/>
                </a:ext>
              </a:extLst>
            </p:cNvPr>
            <p:cNvSpPr/>
            <p:nvPr/>
          </p:nvSpPr>
          <p:spPr>
            <a:xfrm>
              <a:off x="9552148" y="1004091"/>
              <a:ext cx="3096344" cy="43088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데이터베이스</a:t>
              </a:r>
              <a:r>
                <a:rPr kumimoji="1" lang="en-US" altLang="ko-KR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(</a:t>
              </a:r>
              <a:r>
                <a:rPr kumimoji="1" lang="en-US" altLang="ko-KR" b="1" dirty="0" err="1">
                  <a:latin typeface="maplestory" panose="02000300000000000000" pitchFamily="2" charset="-127"/>
                  <a:ea typeface="maplestory" panose="02000300000000000000" pitchFamily="2" charset="-127"/>
                </a:rPr>
                <a:t>SQlite</a:t>
              </a:r>
              <a:r>
                <a:rPr kumimoji="1" lang="en-US" altLang="ko-KR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)</a:t>
              </a:r>
              <a:endPara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</p:grpSp>
      <p:sp>
        <p:nvSpPr>
          <p:cNvPr id="51" name="TextBox 4">
            <a:extLst>
              <a:ext uri="{FF2B5EF4-FFF2-40B4-BE49-F238E27FC236}">
                <a16:creationId xmlns:a16="http://schemas.microsoft.com/office/drawing/2014/main" id="{BA9BBE04-48AA-4973-B0CB-F5F58C236700}"/>
              </a:ext>
            </a:extLst>
          </p:cNvPr>
          <p:cNvSpPr txBox="1"/>
          <p:nvPr/>
        </p:nvSpPr>
        <p:spPr>
          <a:xfrm>
            <a:off x="257680" y="417984"/>
            <a:ext cx="3172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  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바코드 스캔 과정</a:t>
            </a:r>
            <a:endParaRPr lang="en-US" altLang="ko-KR" sz="3000" spc="-150" dirty="0">
              <a:solidFill>
                <a:schemeClr val="accent6">
                  <a:lumMod val="75000"/>
                </a:schemeClr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lang="en-US" altLang="ko-KR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-  DB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쌓기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317469-CD0D-4537-8A5B-DC407819A5E8}"/>
              </a:ext>
            </a:extLst>
          </p:cNvPr>
          <p:cNvSpPr txBox="1"/>
          <p:nvPr/>
        </p:nvSpPr>
        <p:spPr>
          <a:xfrm>
            <a:off x="2410358" y="291606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입력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E04CD10-1EE2-4B53-BC07-E38223EFFC0C}"/>
              </a:ext>
            </a:extLst>
          </p:cNvPr>
          <p:cNvSpPr/>
          <p:nvPr/>
        </p:nvSpPr>
        <p:spPr>
          <a:xfrm>
            <a:off x="2336998" y="3654342"/>
            <a:ext cx="1431781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바코드 번호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AC5E59-380D-461C-A054-27645659D2B9}"/>
              </a:ext>
            </a:extLst>
          </p:cNvPr>
          <p:cNvSpPr/>
          <p:nvPr/>
        </p:nvSpPr>
        <p:spPr>
          <a:xfrm>
            <a:off x="2344890" y="4793908"/>
            <a:ext cx="1431781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종류</a:t>
            </a:r>
          </a:p>
        </p:txBody>
      </p:sp>
      <p:graphicFrame>
        <p:nvGraphicFramePr>
          <p:cNvPr id="57" name="표 57">
            <a:extLst>
              <a:ext uri="{FF2B5EF4-FFF2-40B4-BE49-F238E27FC236}">
                <a16:creationId xmlns:a16="http://schemas.microsoft.com/office/drawing/2014/main" id="{6D369EC9-6731-45A9-A8AB-4A5DE2E33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266527"/>
              </p:ext>
            </p:extLst>
          </p:nvPr>
        </p:nvGraphicFramePr>
        <p:xfrm>
          <a:off x="5930264" y="2676901"/>
          <a:ext cx="5514024" cy="3138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385">
                  <a:extLst>
                    <a:ext uri="{9D8B030D-6E8A-4147-A177-3AD203B41FA5}">
                      <a16:colId xmlns:a16="http://schemas.microsoft.com/office/drawing/2014/main" val="32168087"/>
                    </a:ext>
                  </a:extLst>
                </a:gridCol>
                <a:gridCol w="2025477">
                  <a:extLst>
                    <a:ext uri="{9D8B030D-6E8A-4147-A177-3AD203B41FA5}">
                      <a16:colId xmlns:a16="http://schemas.microsoft.com/office/drawing/2014/main" val="1298622402"/>
                    </a:ext>
                  </a:extLst>
                </a:gridCol>
                <a:gridCol w="1473074">
                  <a:extLst>
                    <a:ext uri="{9D8B030D-6E8A-4147-A177-3AD203B41FA5}">
                      <a16:colId xmlns:a16="http://schemas.microsoft.com/office/drawing/2014/main" val="429070524"/>
                    </a:ext>
                  </a:extLst>
                </a:gridCol>
                <a:gridCol w="1161088">
                  <a:extLst>
                    <a:ext uri="{9D8B030D-6E8A-4147-A177-3AD203B41FA5}">
                      <a16:colId xmlns:a16="http://schemas.microsoft.com/office/drawing/2014/main" val="4124969270"/>
                    </a:ext>
                  </a:extLst>
                </a:gridCol>
              </a:tblGrid>
              <a:tr h="42336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바코드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제품명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종류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059297"/>
                  </a:ext>
                </a:extLst>
              </a:tr>
              <a:tr h="55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1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8809208062412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새콤짱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비닐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63930"/>
                  </a:ext>
                </a:extLst>
              </a:tr>
              <a:tr h="6155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2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9791188694723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독서의 즐거움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종이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286241"/>
                  </a:ext>
                </a:extLst>
              </a:tr>
              <a:tr h="55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3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8809705641790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펭수마스크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일반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389269"/>
                  </a:ext>
                </a:extLst>
              </a:tr>
              <a:tr h="5586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4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4902430741897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페브리즈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플라스틱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09381"/>
                  </a:ext>
                </a:extLst>
              </a:tr>
              <a:tr h="4233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…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…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…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maplestory" panose="02000300000000000000" pitchFamily="2" charset="-127"/>
                          <a:ea typeface="maplestory" panose="02000300000000000000" pitchFamily="2" charset="-127"/>
                        </a:rPr>
                        <a:t>…</a:t>
                      </a:r>
                      <a:endParaRPr lang="ko-KR" altLang="en-US" dirty="0">
                        <a:latin typeface="maplestory" panose="02000300000000000000" pitchFamily="2" charset="-127"/>
                        <a:ea typeface="maplestory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696919"/>
                  </a:ext>
                </a:extLst>
              </a:tr>
            </a:tbl>
          </a:graphicData>
        </a:graphic>
      </p:graphicFrame>
      <p:pic>
        <p:nvPicPr>
          <p:cNvPr id="64" name="그림 63">
            <a:extLst>
              <a:ext uri="{FF2B5EF4-FFF2-40B4-BE49-F238E27FC236}">
                <a16:creationId xmlns:a16="http://schemas.microsoft.com/office/drawing/2014/main" id="{DDECA0A4-3AC8-4FB8-9D3F-9F43906104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395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0" y="3996138"/>
            <a:ext cx="873197" cy="8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54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9D5D1DDA-DAE0-4BE6-B091-A1F3725438A1}"/>
              </a:ext>
            </a:extLst>
          </p:cNvPr>
          <p:cNvSpPr txBox="1"/>
          <p:nvPr/>
        </p:nvSpPr>
        <p:spPr>
          <a:xfrm>
            <a:off x="257680" y="417984"/>
            <a:ext cx="3172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  ‘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바코드 스캔</a:t>
            </a:r>
            <a:r>
              <a:rPr lang="en-US" altLang="ko-KR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’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을 통한 </a:t>
            </a:r>
            <a:endParaRPr lang="en-US" altLang="ko-KR" sz="3000" spc="-150" dirty="0">
              <a:solidFill>
                <a:schemeClr val="accent6">
                  <a:lumMod val="75000"/>
                </a:schemeClr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lang="en-US" altLang="ko-KR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-  DB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접근 </a:t>
            </a:r>
            <a:r>
              <a:rPr lang="en-US" altLang="ko-KR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-</a:t>
            </a:r>
            <a:endParaRPr lang="ko-KR" altLang="en-US" sz="3000" spc="-150" dirty="0">
              <a:solidFill>
                <a:schemeClr val="accent6">
                  <a:lumMod val="75000"/>
                </a:schemeClr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A9571C4-04F7-46B0-8308-31DA51A00BDF}"/>
              </a:ext>
            </a:extLst>
          </p:cNvPr>
          <p:cNvGrpSpPr/>
          <p:nvPr/>
        </p:nvGrpSpPr>
        <p:grpSpPr>
          <a:xfrm>
            <a:off x="257680" y="2740925"/>
            <a:ext cx="4259954" cy="3760618"/>
            <a:chOff x="308084" y="1751348"/>
            <a:chExt cx="4259954" cy="3760618"/>
          </a:xfrm>
        </p:grpSpPr>
        <p:sp>
          <p:nvSpPr>
            <p:cNvPr id="47" name="모서리가 둥근 직사각형 6">
              <a:extLst>
                <a:ext uri="{FF2B5EF4-FFF2-40B4-BE49-F238E27FC236}">
                  <a16:creationId xmlns:a16="http://schemas.microsoft.com/office/drawing/2014/main" id="{01DD3B39-7796-4D6A-AD09-5824F02CA6BB}"/>
                </a:ext>
              </a:extLst>
            </p:cNvPr>
            <p:cNvSpPr/>
            <p:nvPr/>
          </p:nvSpPr>
          <p:spPr>
            <a:xfrm>
              <a:off x="1471694" y="1751348"/>
              <a:ext cx="3096344" cy="43088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사용자용 모바일</a:t>
              </a: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4112B9EC-DDA9-49CC-9B53-308145E551C0}"/>
                </a:ext>
              </a:extLst>
            </p:cNvPr>
            <p:cNvSpPr/>
            <p:nvPr/>
          </p:nvSpPr>
          <p:spPr>
            <a:xfrm>
              <a:off x="1471694" y="2271606"/>
              <a:ext cx="3096344" cy="32403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4EEB5DB-9D9B-4E0C-A635-DFF382CE7C78}"/>
                </a:ext>
              </a:extLst>
            </p:cNvPr>
            <p:cNvSpPr/>
            <p:nvPr/>
          </p:nvSpPr>
          <p:spPr>
            <a:xfrm>
              <a:off x="2047758" y="2775662"/>
              <a:ext cx="2032983" cy="2299862"/>
            </a:xfrm>
            <a:prstGeom prst="rect">
              <a:avLst/>
            </a:prstGeom>
            <a:solidFill>
              <a:srgbClr val="4EBF8A">
                <a:alpha val="25098"/>
              </a:srgbClr>
            </a:solidFill>
            <a:ln w="28575">
              <a:solidFill>
                <a:srgbClr val="4EB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90F66FC-2728-47F0-A168-0137206AB3BD}"/>
                </a:ext>
              </a:extLst>
            </p:cNvPr>
            <p:cNvSpPr/>
            <p:nvPr/>
          </p:nvSpPr>
          <p:spPr>
            <a:xfrm>
              <a:off x="2383741" y="3683174"/>
              <a:ext cx="1431781" cy="4320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바코드 입력</a:t>
              </a:r>
            </a:p>
          </p:txBody>
        </p:sp>
        <p:sp>
          <p:nvSpPr>
            <p:cNvPr id="51" name="모서리가 둥근 직사각형 12">
              <a:extLst>
                <a:ext uri="{FF2B5EF4-FFF2-40B4-BE49-F238E27FC236}">
                  <a16:creationId xmlns:a16="http://schemas.microsoft.com/office/drawing/2014/main" id="{DF02C3EA-EF6A-479E-BAB9-B6629F7255E5}"/>
                </a:ext>
              </a:extLst>
            </p:cNvPr>
            <p:cNvSpPr/>
            <p:nvPr/>
          </p:nvSpPr>
          <p:spPr>
            <a:xfrm>
              <a:off x="1238216" y="3566040"/>
              <a:ext cx="1041172" cy="3696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5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DB </a:t>
              </a:r>
              <a:r>
                <a:rPr kumimoji="1" lang="ko-KR" altLang="en-US" sz="15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정보 입력</a:t>
              </a: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AF17C11A-EBEF-4007-A3AA-D7B8CC086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9997" y="4030884"/>
              <a:ext cx="1096465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67A043-6112-4B48-999A-409EDEAC2DBA}"/>
                </a:ext>
              </a:extLst>
            </p:cNvPr>
            <p:cNvSpPr txBox="1"/>
            <p:nvPr/>
          </p:nvSpPr>
          <p:spPr>
            <a:xfrm>
              <a:off x="308084" y="4336274"/>
              <a:ext cx="87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사용자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1D10C20-0A65-42D5-8749-DD4D50E77871}"/>
              </a:ext>
            </a:extLst>
          </p:cNvPr>
          <p:cNvGrpSpPr/>
          <p:nvPr/>
        </p:nvGrpSpPr>
        <p:grpSpPr>
          <a:xfrm>
            <a:off x="5654338" y="3052695"/>
            <a:ext cx="4346332" cy="3644252"/>
            <a:chOff x="8030998" y="1004091"/>
            <a:chExt cx="6044677" cy="461927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DC2A053F-80B9-4DCB-AE00-2192C9464ABC}"/>
                </a:ext>
              </a:extLst>
            </p:cNvPr>
            <p:cNvSpPr/>
            <p:nvPr/>
          </p:nvSpPr>
          <p:spPr>
            <a:xfrm>
              <a:off x="8030998" y="1481076"/>
              <a:ext cx="6044677" cy="41422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56" name="모서리가 둥근 직사각형 36">
              <a:extLst>
                <a:ext uri="{FF2B5EF4-FFF2-40B4-BE49-F238E27FC236}">
                  <a16:creationId xmlns:a16="http://schemas.microsoft.com/office/drawing/2014/main" id="{5295189F-77B0-4C38-8CDD-7F603ACB1006}"/>
                </a:ext>
              </a:extLst>
            </p:cNvPr>
            <p:cNvSpPr/>
            <p:nvPr/>
          </p:nvSpPr>
          <p:spPr>
            <a:xfrm>
              <a:off x="10138712" y="1577271"/>
              <a:ext cx="1829240" cy="4034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버튼 함수</a:t>
              </a:r>
            </a:p>
          </p:txBody>
        </p:sp>
        <p:sp>
          <p:nvSpPr>
            <p:cNvPr id="58" name="모서리가 둥근 직사각형 91">
              <a:extLst>
                <a:ext uri="{FF2B5EF4-FFF2-40B4-BE49-F238E27FC236}">
                  <a16:creationId xmlns:a16="http://schemas.microsoft.com/office/drawing/2014/main" id="{936172A7-C9E2-4D7F-8284-C8874CB3F3EF}"/>
                </a:ext>
              </a:extLst>
            </p:cNvPr>
            <p:cNvSpPr/>
            <p:nvPr/>
          </p:nvSpPr>
          <p:spPr>
            <a:xfrm>
              <a:off x="9552148" y="1004091"/>
              <a:ext cx="3096344" cy="43088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err="1">
                  <a:latin typeface="+mn-ea"/>
                </a:rPr>
                <a:t>AndroidStudio</a:t>
              </a:r>
              <a:endParaRPr kumimoji="1" lang="ko-KR" altLang="en-US" b="1" dirty="0">
                <a:latin typeface="+mn-ea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6D433F0-26AD-4C2A-B28A-8C97CA622F15}"/>
              </a:ext>
            </a:extLst>
          </p:cNvPr>
          <p:cNvSpPr txBox="1"/>
          <p:nvPr/>
        </p:nvSpPr>
        <p:spPr>
          <a:xfrm>
            <a:off x="2370566" y="332487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화면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D906AE6-CE4C-44E9-ADB7-D2F4FFC2D2DB}"/>
              </a:ext>
            </a:extLst>
          </p:cNvPr>
          <p:cNvSpPr/>
          <p:nvPr/>
        </p:nvSpPr>
        <p:spPr>
          <a:xfrm>
            <a:off x="2325445" y="4102968"/>
            <a:ext cx="1431781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바코드 스캔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BC27D4F-4500-4C3A-A15D-DDF9F87B8155}"/>
              </a:ext>
            </a:extLst>
          </p:cNvPr>
          <p:cNvSpPr/>
          <p:nvPr/>
        </p:nvSpPr>
        <p:spPr>
          <a:xfrm>
            <a:off x="2333337" y="5242534"/>
            <a:ext cx="1431781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…</a:t>
            </a:r>
            <a:endParaRPr kumimoji="1" lang="ko-KR" altLang="en-US" sz="1600" b="1" dirty="0">
              <a:solidFill>
                <a:schemeClr val="tx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B6F91A0-8989-4A88-A94B-5B0096A93A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0" y="4381070"/>
            <a:ext cx="1149703" cy="101540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4BFAA68-A546-4440-9129-6ACEDA9E6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053"/>
            <a:ext cx="4650253" cy="279531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55D5AA5-1089-4724-B318-ECCDE00DA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237" y="746570"/>
            <a:ext cx="1937085" cy="1690497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4A6B1675-5ACA-43C8-ADF0-35ED0996384B}"/>
              </a:ext>
            </a:extLst>
          </p:cNvPr>
          <p:cNvSpPr/>
          <p:nvPr/>
        </p:nvSpPr>
        <p:spPr>
          <a:xfrm>
            <a:off x="6174512" y="3892436"/>
            <a:ext cx="3270115" cy="2609107"/>
          </a:xfrm>
          <a:prstGeom prst="rect">
            <a:avLst/>
          </a:prstGeom>
          <a:solidFill>
            <a:srgbClr val="4EBF8A">
              <a:alpha val="25098"/>
            </a:srgbClr>
          </a:solidFill>
          <a:ln w="28575">
            <a:solidFill>
              <a:srgbClr val="4EB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B158414-5724-418F-99C0-569CCE9DA6B7}"/>
              </a:ext>
            </a:extLst>
          </p:cNvPr>
          <p:cNvSpPr/>
          <p:nvPr/>
        </p:nvSpPr>
        <p:spPr>
          <a:xfrm>
            <a:off x="6601356" y="4156191"/>
            <a:ext cx="2452291" cy="5452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바코드 읽어 숫자화</a:t>
            </a:r>
            <a:endParaRPr kumimoji="1" lang="en-US" altLang="ko-KR" sz="1600" b="1" dirty="0">
              <a:solidFill>
                <a:schemeClr val="tx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(</a:t>
            </a:r>
            <a:r>
              <a:rPr kumimoji="1" lang="en-US" altLang="ko-KR" sz="1600" b="1" dirty="0" err="1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zxing</a:t>
            </a:r>
            <a:r>
              <a:rPr kumimoji="1" lang="en-US" altLang="ko-KR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)</a:t>
            </a:r>
            <a:endParaRPr kumimoji="1" lang="ko-KR" altLang="en-US" sz="1600" b="1" dirty="0">
              <a:solidFill>
                <a:schemeClr val="tx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87773A4-0817-44A0-B8A5-0ED0757E40CE}"/>
              </a:ext>
            </a:extLst>
          </p:cNvPr>
          <p:cNvSpPr/>
          <p:nvPr/>
        </p:nvSpPr>
        <p:spPr>
          <a:xfrm>
            <a:off x="6601356" y="4987012"/>
            <a:ext cx="2452291" cy="5452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숫자 매칭</a:t>
            </a: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F810E35E-5EAB-4594-B0FD-FB20F3F4FD41}"/>
              </a:ext>
            </a:extLst>
          </p:cNvPr>
          <p:cNvSpPr/>
          <p:nvPr/>
        </p:nvSpPr>
        <p:spPr>
          <a:xfrm rot="5400000">
            <a:off x="7569164" y="4704422"/>
            <a:ext cx="480809" cy="426110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718A9540-F67E-4AD1-9F38-C1C80BB62B87}"/>
              </a:ext>
            </a:extLst>
          </p:cNvPr>
          <p:cNvSpPr/>
          <p:nvPr/>
        </p:nvSpPr>
        <p:spPr>
          <a:xfrm rot="221745">
            <a:off x="3643461" y="4247732"/>
            <a:ext cx="2970657" cy="344522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굽음 81">
            <a:extLst>
              <a:ext uri="{FF2B5EF4-FFF2-40B4-BE49-F238E27FC236}">
                <a16:creationId xmlns:a16="http://schemas.microsoft.com/office/drawing/2014/main" id="{488D7EF1-85FF-4524-B9C1-1291991539D1}"/>
              </a:ext>
            </a:extLst>
          </p:cNvPr>
          <p:cNvSpPr/>
          <p:nvPr/>
        </p:nvSpPr>
        <p:spPr>
          <a:xfrm rot="5400000" flipH="1">
            <a:off x="8229608" y="3566314"/>
            <a:ext cx="2661410" cy="998919"/>
          </a:xfrm>
          <a:prstGeom prst="bentArrow">
            <a:avLst>
              <a:gd name="adj1" fmla="val 25000"/>
              <a:gd name="adj2" fmla="val 22139"/>
              <a:gd name="adj3" fmla="val 25000"/>
              <a:gd name="adj4" fmla="val 4375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DE8B239-7406-4D1C-B251-42C9C81EC7F0}"/>
              </a:ext>
            </a:extLst>
          </p:cNvPr>
          <p:cNvSpPr/>
          <p:nvPr/>
        </p:nvSpPr>
        <p:spPr>
          <a:xfrm>
            <a:off x="6608562" y="5744277"/>
            <a:ext cx="2452291" cy="5452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종류 비교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3641C3F-501A-4A8A-A101-6DF2124E0B6C}"/>
              </a:ext>
            </a:extLst>
          </p:cNvPr>
          <p:cNvSpPr txBox="1"/>
          <p:nvPr/>
        </p:nvSpPr>
        <p:spPr>
          <a:xfrm>
            <a:off x="9843864" y="3784748"/>
            <a:ext cx="231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maplestory" panose="02000300000000000000" pitchFamily="2" charset="-127"/>
                <a:ea typeface="maplestory" panose="02000300000000000000" pitchFamily="2" charset="-127"/>
              </a:rPr>
              <a:t>DB table</a:t>
            </a:r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과 비교하여</a:t>
            </a:r>
            <a:endParaRPr kumimoji="1" lang="en-US" altLang="ko-KR" b="1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매칭되는 항목 탐색</a:t>
            </a:r>
          </a:p>
        </p:txBody>
      </p:sp>
    </p:spTree>
    <p:extLst>
      <p:ext uri="{BB962C8B-B14F-4D97-AF65-F5344CB8AC3E}">
        <p14:creationId xmlns:p14="http://schemas.microsoft.com/office/powerpoint/2010/main" val="290142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9" grpId="0" animBg="1"/>
      <p:bldP spid="82" grpId="0" animBg="1"/>
      <p:bldP spid="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0BA05848-B285-4118-BB27-6602E4118A7B}"/>
              </a:ext>
            </a:extLst>
          </p:cNvPr>
          <p:cNvSpPr txBox="1"/>
          <p:nvPr/>
        </p:nvSpPr>
        <p:spPr>
          <a:xfrm>
            <a:off x="257680" y="417984"/>
            <a:ext cx="3172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  ‘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바코드 입력</a:t>
            </a:r>
            <a:r>
              <a:rPr lang="en-US" altLang="ko-KR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’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을 통한</a:t>
            </a:r>
            <a:endParaRPr lang="en-US" altLang="ko-KR" sz="3000" spc="-150" dirty="0">
              <a:solidFill>
                <a:schemeClr val="accent6">
                  <a:lumMod val="75000"/>
                </a:schemeClr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lang="en-US" altLang="ko-KR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-  DB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접근 </a:t>
            </a:r>
            <a:r>
              <a:rPr lang="en-US" altLang="ko-KR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-</a:t>
            </a:r>
            <a:endParaRPr lang="ko-KR" altLang="en-US" sz="3000" spc="-150" dirty="0">
              <a:solidFill>
                <a:schemeClr val="accent6">
                  <a:lumMod val="75000"/>
                </a:schemeClr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9C8FC60-9F2B-4882-8B4E-DB5D6B4DFFBE}"/>
              </a:ext>
            </a:extLst>
          </p:cNvPr>
          <p:cNvGrpSpPr/>
          <p:nvPr/>
        </p:nvGrpSpPr>
        <p:grpSpPr>
          <a:xfrm>
            <a:off x="257680" y="2740925"/>
            <a:ext cx="4259954" cy="3760618"/>
            <a:chOff x="308084" y="1751348"/>
            <a:chExt cx="4259954" cy="3760618"/>
          </a:xfrm>
        </p:grpSpPr>
        <p:sp>
          <p:nvSpPr>
            <p:cNvPr id="4" name="모서리가 둥근 직사각형 6">
              <a:extLst>
                <a:ext uri="{FF2B5EF4-FFF2-40B4-BE49-F238E27FC236}">
                  <a16:creationId xmlns:a16="http://schemas.microsoft.com/office/drawing/2014/main" id="{41D899BA-AE12-4CA5-AE06-1DC3B2854954}"/>
                </a:ext>
              </a:extLst>
            </p:cNvPr>
            <p:cNvSpPr/>
            <p:nvPr/>
          </p:nvSpPr>
          <p:spPr>
            <a:xfrm>
              <a:off x="1471694" y="1751348"/>
              <a:ext cx="3096344" cy="43088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사용자용 모바일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0E8025-C9FC-40ED-8C0D-EB34A214A736}"/>
                </a:ext>
              </a:extLst>
            </p:cNvPr>
            <p:cNvSpPr/>
            <p:nvPr/>
          </p:nvSpPr>
          <p:spPr>
            <a:xfrm>
              <a:off x="1471694" y="2271606"/>
              <a:ext cx="3096344" cy="32403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3498DC-C3C6-4016-A6A3-760399BC2C72}"/>
                </a:ext>
              </a:extLst>
            </p:cNvPr>
            <p:cNvSpPr/>
            <p:nvPr/>
          </p:nvSpPr>
          <p:spPr>
            <a:xfrm>
              <a:off x="2047758" y="2775662"/>
              <a:ext cx="2032983" cy="2299862"/>
            </a:xfrm>
            <a:prstGeom prst="rect">
              <a:avLst/>
            </a:prstGeom>
            <a:solidFill>
              <a:srgbClr val="4EBF8A">
                <a:alpha val="25098"/>
              </a:srgbClr>
            </a:solidFill>
            <a:ln w="28575">
              <a:solidFill>
                <a:srgbClr val="4EB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0A91D60-BF2D-4653-9BDF-4F031CEFCD91}"/>
                </a:ext>
              </a:extLst>
            </p:cNvPr>
            <p:cNvSpPr/>
            <p:nvPr/>
          </p:nvSpPr>
          <p:spPr>
            <a:xfrm>
              <a:off x="2383741" y="3683174"/>
              <a:ext cx="1431781" cy="4320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바코드 입력</a:t>
              </a:r>
            </a:p>
          </p:txBody>
        </p:sp>
        <p:sp>
          <p:nvSpPr>
            <p:cNvPr id="8" name="모서리가 둥근 직사각형 12">
              <a:extLst>
                <a:ext uri="{FF2B5EF4-FFF2-40B4-BE49-F238E27FC236}">
                  <a16:creationId xmlns:a16="http://schemas.microsoft.com/office/drawing/2014/main" id="{B2EE06CF-A128-41DE-9120-C02D2D3C4EAA}"/>
                </a:ext>
              </a:extLst>
            </p:cNvPr>
            <p:cNvSpPr/>
            <p:nvPr/>
          </p:nvSpPr>
          <p:spPr>
            <a:xfrm>
              <a:off x="1238216" y="3566040"/>
              <a:ext cx="1041172" cy="3696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5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DB </a:t>
              </a:r>
              <a:r>
                <a:rPr kumimoji="1" lang="ko-KR" altLang="en-US" sz="15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정보 입력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B69069E-5CC8-4174-975F-C28855AC2B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9997" y="4030884"/>
              <a:ext cx="1096465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B1C6B0-63DF-4170-BBFA-9A3968953044}"/>
                </a:ext>
              </a:extLst>
            </p:cNvPr>
            <p:cNvSpPr txBox="1"/>
            <p:nvPr/>
          </p:nvSpPr>
          <p:spPr>
            <a:xfrm>
              <a:off x="308084" y="4336274"/>
              <a:ext cx="87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사용자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8FFD9A5-1C48-4F21-965B-F36AC7733E96}"/>
              </a:ext>
            </a:extLst>
          </p:cNvPr>
          <p:cNvGrpSpPr/>
          <p:nvPr/>
        </p:nvGrpSpPr>
        <p:grpSpPr>
          <a:xfrm>
            <a:off x="5654338" y="3052695"/>
            <a:ext cx="4346332" cy="3644252"/>
            <a:chOff x="8030998" y="1004091"/>
            <a:chExt cx="6044677" cy="461927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5507A84-D99E-48E4-A2B7-7A6C801DF9A8}"/>
                </a:ext>
              </a:extLst>
            </p:cNvPr>
            <p:cNvSpPr/>
            <p:nvPr/>
          </p:nvSpPr>
          <p:spPr>
            <a:xfrm>
              <a:off x="8030998" y="1481076"/>
              <a:ext cx="6044677" cy="41422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13" name="모서리가 둥근 직사각형 36">
              <a:extLst>
                <a:ext uri="{FF2B5EF4-FFF2-40B4-BE49-F238E27FC236}">
                  <a16:creationId xmlns:a16="http://schemas.microsoft.com/office/drawing/2014/main" id="{95518819-DD50-451C-9B4B-09B86A67A6DE}"/>
                </a:ext>
              </a:extLst>
            </p:cNvPr>
            <p:cNvSpPr/>
            <p:nvPr/>
          </p:nvSpPr>
          <p:spPr>
            <a:xfrm>
              <a:off x="10138712" y="1577271"/>
              <a:ext cx="1829240" cy="4034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버튼 함수</a:t>
              </a:r>
            </a:p>
          </p:txBody>
        </p:sp>
        <p:sp>
          <p:nvSpPr>
            <p:cNvPr id="14" name="모서리가 둥근 직사각형 91">
              <a:extLst>
                <a:ext uri="{FF2B5EF4-FFF2-40B4-BE49-F238E27FC236}">
                  <a16:creationId xmlns:a16="http://schemas.microsoft.com/office/drawing/2014/main" id="{5373CD81-8CEF-446A-91D3-54675FCFDC85}"/>
                </a:ext>
              </a:extLst>
            </p:cNvPr>
            <p:cNvSpPr/>
            <p:nvPr/>
          </p:nvSpPr>
          <p:spPr>
            <a:xfrm>
              <a:off x="9552148" y="1004091"/>
              <a:ext cx="3096344" cy="43088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err="1">
                  <a:latin typeface="+mn-ea"/>
                </a:rPr>
                <a:t>AndroidStudio</a:t>
              </a:r>
              <a:endParaRPr kumimoji="1" lang="ko-KR" altLang="en-US" b="1" dirty="0"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84EC195-3B4F-482C-9965-35FFEEC5C978}"/>
              </a:ext>
            </a:extLst>
          </p:cNvPr>
          <p:cNvSpPr txBox="1"/>
          <p:nvPr/>
        </p:nvSpPr>
        <p:spPr>
          <a:xfrm>
            <a:off x="2370566" y="332487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E111B6-C6F7-43BA-A7CE-F3945E984074}"/>
              </a:ext>
            </a:extLst>
          </p:cNvPr>
          <p:cNvSpPr/>
          <p:nvPr/>
        </p:nvSpPr>
        <p:spPr>
          <a:xfrm>
            <a:off x="2325445" y="4102968"/>
            <a:ext cx="1431781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바코드 스캔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BC2A2B-3478-426C-B82A-78E8FA9B2423}"/>
              </a:ext>
            </a:extLst>
          </p:cNvPr>
          <p:cNvSpPr/>
          <p:nvPr/>
        </p:nvSpPr>
        <p:spPr>
          <a:xfrm>
            <a:off x="2333337" y="5242534"/>
            <a:ext cx="1431781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…</a:t>
            </a:r>
            <a:endParaRPr kumimoji="1" lang="ko-KR" altLang="en-US" sz="1600" b="1" dirty="0">
              <a:solidFill>
                <a:schemeClr val="tx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CAFEE9-2330-4A0F-A76B-40073B1634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0" y="4381070"/>
            <a:ext cx="1149703" cy="10154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0B0812-9C08-4DEE-ACFF-78C8DE20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053"/>
            <a:ext cx="4650253" cy="27953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17073B-C0B6-4655-9B3E-9401769F5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237" y="746570"/>
            <a:ext cx="1937085" cy="169049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4E1983-55D0-445A-B38B-213F3ABA30C0}"/>
              </a:ext>
            </a:extLst>
          </p:cNvPr>
          <p:cNvSpPr/>
          <p:nvPr/>
        </p:nvSpPr>
        <p:spPr>
          <a:xfrm>
            <a:off x="6174512" y="3892436"/>
            <a:ext cx="3270115" cy="2609107"/>
          </a:xfrm>
          <a:prstGeom prst="rect">
            <a:avLst/>
          </a:prstGeom>
          <a:solidFill>
            <a:srgbClr val="4EBF8A">
              <a:alpha val="25098"/>
            </a:srgbClr>
          </a:solidFill>
          <a:ln w="28575">
            <a:solidFill>
              <a:srgbClr val="4EB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4EA8E2-EF18-4D40-977A-1B583AAD8C78}"/>
              </a:ext>
            </a:extLst>
          </p:cNvPr>
          <p:cNvSpPr/>
          <p:nvPr/>
        </p:nvSpPr>
        <p:spPr>
          <a:xfrm>
            <a:off x="6601356" y="4156191"/>
            <a:ext cx="2452291" cy="5452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바코드 읽어 숫자화</a:t>
            </a:r>
            <a:endParaRPr kumimoji="1" lang="en-US" altLang="ko-KR" sz="1600" b="1" dirty="0">
              <a:solidFill>
                <a:schemeClr val="tx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(</a:t>
            </a:r>
            <a:r>
              <a:rPr kumimoji="1" lang="en-US" altLang="ko-KR" sz="1600" b="1" dirty="0" err="1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zxing</a:t>
            </a:r>
            <a:r>
              <a:rPr kumimoji="1" lang="en-US" altLang="ko-KR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)</a:t>
            </a:r>
            <a:endParaRPr kumimoji="1" lang="ko-KR" altLang="en-US" sz="1600" b="1" dirty="0">
              <a:solidFill>
                <a:schemeClr val="tx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A9D99E-E8BA-4F02-9521-917E60EB4805}"/>
              </a:ext>
            </a:extLst>
          </p:cNvPr>
          <p:cNvSpPr/>
          <p:nvPr/>
        </p:nvSpPr>
        <p:spPr>
          <a:xfrm>
            <a:off x="6601356" y="4987012"/>
            <a:ext cx="2452291" cy="5452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숫자 매칭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69EF952-2E3A-4998-8093-FF6F078D0BAF}"/>
              </a:ext>
            </a:extLst>
          </p:cNvPr>
          <p:cNvSpPr/>
          <p:nvPr/>
        </p:nvSpPr>
        <p:spPr>
          <a:xfrm rot="221745">
            <a:off x="3647070" y="4890711"/>
            <a:ext cx="2970657" cy="344522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굽음 25">
            <a:extLst>
              <a:ext uri="{FF2B5EF4-FFF2-40B4-BE49-F238E27FC236}">
                <a16:creationId xmlns:a16="http://schemas.microsoft.com/office/drawing/2014/main" id="{657FEFE9-A24A-4050-89A2-7C9F05D18A29}"/>
              </a:ext>
            </a:extLst>
          </p:cNvPr>
          <p:cNvSpPr/>
          <p:nvPr/>
        </p:nvSpPr>
        <p:spPr>
          <a:xfrm rot="5400000" flipH="1">
            <a:off x="8229608" y="3566314"/>
            <a:ext cx="2661410" cy="998919"/>
          </a:xfrm>
          <a:prstGeom prst="bentArrow">
            <a:avLst>
              <a:gd name="adj1" fmla="val 25000"/>
              <a:gd name="adj2" fmla="val 22139"/>
              <a:gd name="adj3" fmla="val 25000"/>
              <a:gd name="adj4" fmla="val 4375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084F6C-3530-4D30-AF02-F6D770627B19}"/>
              </a:ext>
            </a:extLst>
          </p:cNvPr>
          <p:cNvSpPr/>
          <p:nvPr/>
        </p:nvSpPr>
        <p:spPr>
          <a:xfrm>
            <a:off x="6608562" y="5744277"/>
            <a:ext cx="2452291" cy="5452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종류 비교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A6E90F-8CD9-42D7-9000-F98F96226CE6}"/>
              </a:ext>
            </a:extLst>
          </p:cNvPr>
          <p:cNvSpPr txBox="1"/>
          <p:nvPr/>
        </p:nvSpPr>
        <p:spPr>
          <a:xfrm>
            <a:off x="9843864" y="3784748"/>
            <a:ext cx="2318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maplestory" panose="02000300000000000000" pitchFamily="2" charset="-127"/>
                <a:ea typeface="maplestory" panose="02000300000000000000" pitchFamily="2" charset="-127"/>
              </a:rPr>
              <a:t>DB table</a:t>
            </a:r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과 비교하여</a:t>
            </a:r>
            <a:endParaRPr kumimoji="1" lang="en-US" altLang="ko-KR" b="1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매칭되는 항목 탐색</a:t>
            </a:r>
          </a:p>
        </p:txBody>
      </p:sp>
    </p:spTree>
    <p:extLst>
      <p:ext uri="{BB962C8B-B14F-4D97-AF65-F5344CB8AC3E}">
        <p14:creationId xmlns:p14="http://schemas.microsoft.com/office/powerpoint/2010/main" val="30579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DD923978-A6EB-4DE8-BA0E-F93983FF70D5}"/>
              </a:ext>
            </a:extLst>
          </p:cNvPr>
          <p:cNvSpPr txBox="1"/>
          <p:nvPr/>
        </p:nvSpPr>
        <p:spPr>
          <a:xfrm>
            <a:off x="257680" y="417984"/>
            <a:ext cx="3172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  ‘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바코드 스캔</a:t>
            </a:r>
            <a:r>
              <a:rPr lang="en-US" altLang="ko-KR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, 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입력</a:t>
            </a:r>
            <a:r>
              <a:rPr lang="en-US" altLang="ko-KR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’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의</a:t>
            </a:r>
            <a:endParaRPr lang="en-US" altLang="ko-KR" sz="3000" spc="-150" dirty="0">
              <a:solidFill>
                <a:schemeClr val="accent6">
                  <a:lumMod val="75000"/>
                </a:schemeClr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lang="en-US" altLang="ko-KR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-  DB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출력 </a:t>
            </a:r>
            <a:r>
              <a:rPr lang="en-US" altLang="ko-KR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-</a:t>
            </a:r>
            <a:endParaRPr lang="ko-KR" altLang="en-US" sz="3000" spc="-150" dirty="0">
              <a:solidFill>
                <a:schemeClr val="accent6">
                  <a:lumMod val="75000"/>
                </a:schemeClr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93705D-AFAE-4F7C-A535-63E72AAEC021}"/>
              </a:ext>
            </a:extLst>
          </p:cNvPr>
          <p:cNvGrpSpPr/>
          <p:nvPr/>
        </p:nvGrpSpPr>
        <p:grpSpPr>
          <a:xfrm>
            <a:off x="257680" y="2740925"/>
            <a:ext cx="4259954" cy="3760618"/>
            <a:chOff x="308084" y="1751348"/>
            <a:chExt cx="4259954" cy="3760618"/>
          </a:xfrm>
        </p:grpSpPr>
        <p:sp>
          <p:nvSpPr>
            <p:cNvPr id="4" name="모서리가 둥근 직사각형 6">
              <a:extLst>
                <a:ext uri="{FF2B5EF4-FFF2-40B4-BE49-F238E27FC236}">
                  <a16:creationId xmlns:a16="http://schemas.microsoft.com/office/drawing/2014/main" id="{0ECFC59C-6F9D-49FB-957F-AE274905E1DA}"/>
                </a:ext>
              </a:extLst>
            </p:cNvPr>
            <p:cNvSpPr/>
            <p:nvPr/>
          </p:nvSpPr>
          <p:spPr>
            <a:xfrm>
              <a:off x="1471694" y="1751348"/>
              <a:ext cx="3096344" cy="43088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사용자용 모바일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008E574-BCAF-42D4-93CA-3DE67E91837D}"/>
                </a:ext>
              </a:extLst>
            </p:cNvPr>
            <p:cNvSpPr/>
            <p:nvPr/>
          </p:nvSpPr>
          <p:spPr>
            <a:xfrm>
              <a:off x="1471694" y="2271606"/>
              <a:ext cx="3096344" cy="32403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6E55CFA-9300-4EDE-BEB0-A4278ACA5697}"/>
                </a:ext>
              </a:extLst>
            </p:cNvPr>
            <p:cNvSpPr/>
            <p:nvPr/>
          </p:nvSpPr>
          <p:spPr>
            <a:xfrm>
              <a:off x="2047758" y="2775662"/>
              <a:ext cx="2032983" cy="2299862"/>
            </a:xfrm>
            <a:prstGeom prst="rect">
              <a:avLst/>
            </a:prstGeom>
            <a:solidFill>
              <a:srgbClr val="4EBF8A">
                <a:alpha val="25098"/>
              </a:srgbClr>
            </a:solidFill>
            <a:ln w="28575">
              <a:solidFill>
                <a:srgbClr val="4EB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C28EE1-5101-4964-B539-2B82AE33963E}"/>
                </a:ext>
              </a:extLst>
            </p:cNvPr>
            <p:cNvSpPr/>
            <p:nvPr/>
          </p:nvSpPr>
          <p:spPr>
            <a:xfrm>
              <a:off x="2383741" y="3683174"/>
              <a:ext cx="1431781" cy="43204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바코드 입력</a:t>
              </a:r>
            </a:p>
          </p:txBody>
        </p:sp>
        <p:sp>
          <p:nvSpPr>
            <p:cNvPr id="8" name="모서리가 둥근 직사각형 12">
              <a:extLst>
                <a:ext uri="{FF2B5EF4-FFF2-40B4-BE49-F238E27FC236}">
                  <a16:creationId xmlns:a16="http://schemas.microsoft.com/office/drawing/2014/main" id="{B4E1FBF3-D8C3-4242-942A-9C6CB9CB2C58}"/>
                </a:ext>
              </a:extLst>
            </p:cNvPr>
            <p:cNvSpPr/>
            <p:nvPr/>
          </p:nvSpPr>
          <p:spPr>
            <a:xfrm>
              <a:off x="1238216" y="3566040"/>
              <a:ext cx="1041172" cy="3696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5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DB </a:t>
              </a:r>
              <a:r>
                <a:rPr kumimoji="1" lang="ko-KR" altLang="en-US" sz="1500" b="1" dirty="0">
                  <a:solidFill>
                    <a:schemeClr val="tx1"/>
                  </a:solidFill>
                  <a:latin typeface="maplestory" panose="02000300000000000000" pitchFamily="2" charset="-127"/>
                  <a:ea typeface="maplestory" panose="02000300000000000000" pitchFamily="2" charset="-127"/>
                </a:rPr>
                <a:t>정보 입력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EB34AF6-677C-4A88-B0EA-1C853222E3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9997" y="4030884"/>
              <a:ext cx="1096465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EC89D3-A971-43D7-9C58-200900A6E42B}"/>
                </a:ext>
              </a:extLst>
            </p:cNvPr>
            <p:cNvSpPr txBox="1"/>
            <p:nvPr/>
          </p:nvSpPr>
          <p:spPr>
            <a:xfrm>
              <a:off x="308084" y="4336274"/>
              <a:ext cx="873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사용자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390722-A08E-4033-A271-89149200202A}"/>
              </a:ext>
            </a:extLst>
          </p:cNvPr>
          <p:cNvGrpSpPr/>
          <p:nvPr/>
        </p:nvGrpSpPr>
        <p:grpSpPr>
          <a:xfrm>
            <a:off x="5654338" y="3052695"/>
            <a:ext cx="4346332" cy="3644252"/>
            <a:chOff x="8030998" y="1004091"/>
            <a:chExt cx="6044677" cy="461927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87F93D-9B5D-4D40-922F-BA62885A3ACA}"/>
                </a:ext>
              </a:extLst>
            </p:cNvPr>
            <p:cNvSpPr/>
            <p:nvPr/>
          </p:nvSpPr>
          <p:spPr>
            <a:xfrm>
              <a:off x="8030998" y="1481076"/>
              <a:ext cx="6044677" cy="414228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maplestory" panose="02000300000000000000" pitchFamily="2" charset="-127"/>
                <a:ea typeface="maplestory" panose="02000300000000000000" pitchFamily="2" charset="-127"/>
              </a:endParaRPr>
            </a:p>
          </p:txBody>
        </p:sp>
        <p:sp>
          <p:nvSpPr>
            <p:cNvPr id="13" name="모서리가 둥근 직사각형 36">
              <a:extLst>
                <a:ext uri="{FF2B5EF4-FFF2-40B4-BE49-F238E27FC236}">
                  <a16:creationId xmlns:a16="http://schemas.microsoft.com/office/drawing/2014/main" id="{997C8398-EE1A-44D2-B050-9457C8099EED}"/>
                </a:ext>
              </a:extLst>
            </p:cNvPr>
            <p:cNvSpPr/>
            <p:nvPr/>
          </p:nvSpPr>
          <p:spPr>
            <a:xfrm>
              <a:off x="10138712" y="1577271"/>
              <a:ext cx="1829240" cy="40342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b="1" dirty="0">
                  <a:latin typeface="maplestory" panose="02000300000000000000" pitchFamily="2" charset="-127"/>
                  <a:ea typeface="maplestory" panose="02000300000000000000" pitchFamily="2" charset="-127"/>
                </a:rPr>
                <a:t>버튼 함수</a:t>
              </a:r>
            </a:p>
          </p:txBody>
        </p:sp>
        <p:sp>
          <p:nvSpPr>
            <p:cNvPr id="14" name="모서리가 둥근 직사각형 91">
              <a:extLst>
                <a:ext uri="{FF2B5EF4-FFF2-40B4-BE49-F238E27FC236}">
                  <a16:creationId xmlns:a16="http://schemas.microsoft.com/office/drawing/2014/main" id="{010334AD-C6AD-44D6-BB34-C05A6CDFD99D}"/>
                </a:ext>
              </a:extLst>
            </p:cNvPr>
            <p:cNvSpPr/>
            <p:nvPr/>
          </p:nvSpPr>
          <p:spPr>
            <a:xfrm>
              <a:off x="9552148" y="1004091"/>
              <a:ext cx="3096344" cy="43088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 err="1">
                  <a:latin typeface="+mn-ea"/>
                </a:rPr>
                <a:t>AndroidStudio</a:t>
              </a:r>
              <a:endParaRPr kumimoji="1" lang="ko-KR" altLang="en-US" b="1" dirty="0">
                <a:latin typeface="+mn-ea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820E0F5-9CED-4ECA-BC93-BC349C47B0C5}"/>
              </a:ext>
            </a:extLst>
          </p:cNvPr>
          <p:cNvSpPr txBox="1"/>
          <p:nvPr/>
        </p:nvSpPr>
        <p:spPr>
          <a:xfrm>
            <a:off x="2370566" y="332487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화면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6AC7ED-C51B-4E16-AB4A-047227D0080A}"/>
              </a:ext>
            </a:extLst>
          </p:cNvPr>
          <p:cNvSpPr/>
          <p:nvPr/>
        </p:nvSpPr>
        <p:spPr>
          <a:xfrm>
            <a:off x="2325445" y="4102968"/>
            <a:ext cx="1431781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바코드 스캔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04BF87-900D-4F38-99B6-A95EE88BA58E}"/>
              </a:ext>
            </a:extLst>
          </p:cNvPr>
          <p:cNvSpPr/>
          <p:nvPr/>
        </p:nvSpPr>
        <p:spPr>
          <a:xfrm>
            <a:off x="2333337" y="5242534"/>
            <a:ext cx="1431781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…</a:t>
            </a:r>
            <a:endParaRPr kumimoji="1" lang="ko-KR" altLang="en-US" sz="1600" b="1" dirty="0">
              <a:solidFill>
                <a:schemeClr val="tx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C6B2D6-BD25-4E98-AFF0-3275AA4318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0" y="4381070"/>
            <a:ext cx="1149703" cy="10154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60BEC3-A7CB-4A2C-BE0F-C6D6EAB57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1053"/>
            <a:ext cx="4650253" cy="27953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707A99F-61E9-423D-A6DA-C214D3DC8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237" y="746570"/>
            <a:ext cx="1937085" cy="169049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206C71-5FF2-4704-968E-044409C77015}"/>
              </a:ext>
            </a:extLst>
          </p:cNvPr>
          <p:cNvSpPr/>
          <p:nvPr/>
        </p:nvSpPr>
        <p:spPr>
          <a:xfrm>
            <a:off x="6174512" y="3892436"/>
            <a:ext cx="3270115" cy="2609107"/>
          </a:xfrm>
          <a:prstGeom prst="rect">
            <a:avLst/>
          </a:prstGeom>
          <a:solidFill>
            <a:srgbClr val="4EBF8A">
              <a:alpha val="25098"/>
            </a:srgbClr>
          </a:solidFill>
          <a:ln w="28575">
            <a:solidFill>
              <a:srgbClr val="4EBF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117057-1B38-436F-9FF3-3D1887D88B44}"/>
              </a:ext>
            </a:extLst>
          </p:cNvPr>
          <p:cNvSpPr/>
          <p:nvPr/>
        </p:nvSpPr>
        <p:spPr>
          <a:xfrm>
            <a:off x="6601356" y="4156191"/>
            <a:ext cx="2452291" cy="5452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바코드 읽어 숫자화</a:t>
            </a:r>
            <a:endParaRPr kumimoji="1" lang="en-US" altLang="ko-KR" sz="1600" b="1" dirty="0">
              <a:solidFill>
                <a:schemeClr val="tx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kumimoji="1" lang="en-US" altLang="ko-KR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(</a:t>
            </a:r>
            <a:r>
              <a:rPr kumimoji="1" lang="en-US" altLang="ko-KR" sz="1600" b="1" dirty="0" err="1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zxing</a:t>
            </a:r>
            <a:r>
              <a:rPr kumimoji="1" lang="en-US" altLang="ko-KR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)</a:t>
            </a:r>
            <a:endParaRPr kumimoji="1" lang="ko-KR" altLang="en-US" sz="1600" b="1" dirty="0">
              <a:solidFill>
                <a:schemeClr val="tx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4EAB9A9-E594-437C-97C1-B8D099B9553E}"/>
              </a:ext>
            </a:extLst>
          </p:cNvPr>
          <p:cNvSpPr/>
          <p:nvPr/>
        </p:nvSpPr>
        <p:spPr>
          <a:xfrm>
            <a:off x="6601356" y="4987012"/>
            <a:ext cx="2452291" cy="5452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숫자 매칭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5A2408-385D-4867-A7CB-7173A8D7EAF0}"/>
              </a:ext>
            </a:extLst>
          </p:cNvPr>
          <p:cNvSpPr/>
          <p:nvPr/>
        </p:nvSpPr>
        <p:spPr>
          <a:xfrm>
            <a:off x="6608562" y="5744277"/>
            <a:ext cx="2452291" cy="5452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b="1" dirty="0">
                <a:solidFill>
                  <a:schemeClr val="tx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종류 비교</a:t>
            </a:r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CAD00F8E-C4F0-43E5-ACA5-DB8C2EEAB9D6}"/>
              </a:ext>
            </a:extLst>
          </p:cNvPr>
          <p:cNvSpPr/>
          <p:nvPr/>
        </p:nvSpPr>
        <p:spPr>
          <a:xfrm flipH="1" flipV="1">
            <a:off x="9060853" y="2824741"/>
            <a:ext cx="1410344" cy="3464758"/>
          </a:xfrm>
          <a:prstGeom prst="bentArrow">
            <a:avLst>
              <a:gd name="adj1" fmla="val 16637"/>
              <a:gd name="adj2" fmla="val 16389"/>
              <a:gd name="adj3" fmla="val 25000"/>
              <a:gd name="adj4" fmla="val 4375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8833AEB9-F063-468E-83FB-BF0A7E804369}"/>
              </a:ext>
            </a:extLst>
          </p:cNvPr>
          <p:cNvSpPr/>
          <p:nvPr/>
        </p:nvSpPr>
        <p:spPr>
          <a:xfrm rot="11032350">
            <a:off x="3820375" y="5831838"/>
            <a:ext cx="2928500" cy="344522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8A1FC6-F88A-4DD7-9307-FF83125561E2}"/>
              </a:ext>
            </a:extLst>
          </p:cNvPr>
          <p:cNvSpPr txBox="1"/>
          <p:nvPr/>
        </p:nvSpPr>
        <p:spPr>
          <a:xfrm>
            <a:off x="4464387" y="5503989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화면 출력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CAA1B3-A007-4790-8747-BD9505AE3787}"/>
              </a:ext>
            </a:extLst>
          </p:cNvPr>
          <p:cNvSpPr txBox="1"/>
          <p:nvPr/>
        </p:nvSpPr>
        <p:spPr>
          <a:xfrm>
            <a:off x="10383111" y="4697295"/>
            <a:ext cx="166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latin typeface="maplestory" panose="02000300000000000000" pitchFamily="2" charset="-127"/>
                <a:ea typeface="maplestory" panose="02000300000000000000" pitchFamily="2" charset="-127"/>
              </a:rPr>
              <a:t>DB</a:t>
            </a:r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에서</a:t>
            </a:r>
            <a:endParaRPr kumimoji="1" lang="en-US" altLang="ko-KR" b="1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algn="ctr"/>
            <a:r>
              <a:rPr kumimoji="1"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매칭된 항목의 종류 출력</a:t>
            </a:r>
          </a:p>
        </p:txBody>
      </p:sp>
    </p:spTree>
    <p:extLst>
      <p:ext uri="{BB962C8B-B14F-4D97-AF65-F5344CB8AC3E}">
        <p14:creationId xmlns:p14="http://schemas.microsoft.com/office/powerpoint/2010/main" val="45624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B6451C-CE57-46DD-9DF8-0B9CCF94B2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D8A57-4840-42A4-87CE-3A912F870476}"/>
              </a:ext>
            </a:extLst>
          </p:cNvPr>
          <p:cNvSpPr txBox="1"/>
          <p:nvPr/>
        </p:nvSpPr>
        <p:spPr>
          <a:xfrm>
            <a:off x="1263765" y="3013500"/>
            <a:ext cx="462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spc="-150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Ⅳ. </a:t>
            </a:r>
            <a:r>
              <a:rPr lang="ko-KR" altLang="en-US" sz="4800" spc="-150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최종 결과물</a:t>
            </a:r>
            <a:endParaRPr lang="en-US" altLang="ko-KR" sz="4800" spc="-150" dirty="0">
              <a:solidFill>
                <a:schemeClr val="bg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ED6FE9-BBCA-4A7A-A1CA-8EB7373FE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2" y="3110299"/>
            <a:ext cx="637402" cy="637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79125D-97FC-4307-BF47-80A04FB9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47" y="3110299"/>
            <a:ext cx="637402" cy="637402"/>
          </a:xfrm>
          <a:prstGeom prst="rect">
            <a:avLst/>
          </a:prstGeom>
        </p:spPr>
      </p:pic>
      <p:pic>
        <p:nvPicPr>
          <p:cNvPr id="9" name="Picture 2" descr="green plant">
            <a:extLst>
              <a:ext uri="{FF2B5EF4-FFF2-40B4-BE49-F238E27FC236}">
                <a16:creationId xmlns:a16="http://schemas.microsoft.com/office/drawing/2014/main" id="{7413D8F9-6666-4089-9092-B4742A77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32" y="0"/>
            <a:ext cx="6096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80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126CD9-FAA3-4E23-B92E-593219A33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8B6E802-60ED-48EE-A2C2-7705F9E42DE1}"/>
              </a:ext>
            </a:extLst>
          </p:cNvPr>
          <p:cNvSpPr txBox="1"/>
          <p:nvPr/>
        </p:nvSpPr>
        <p:spPr>
          <a:xfrm>
            <a:off x="737152" y="723106"/>
            <a:ext cx="462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4800" spc="-150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목차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D7284A-EAD5-497B-AF6B-002F551D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89" y="819903"/>
            <a:ext cx="637402" cy="637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D798E2-A3AB-4ED3-97B5-A78CF38EB1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166" y="819903"/>
            <a:ext cx="637402" cy="637402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E012CE6-F608-4DB2-B220-BDC6546519C7}"/>
              </a:ext>
            </a:extLst>
          </p:cNvPr>
          <p:cNvSpPr txBox="1"/>
          <p:nvPr/>
        </p:nvSpPr>
        <p:spPr>
          <a:xfrm>
            <a:off x="1895695" y="2187100"/>
            <a:ext cx="26179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UcPeriod"/>
            </a:pPr>
            <a:r>
              <a:rPr lang="ko-KR" altLang="en-US" sz="2400" spc="-150" dirty="0">
                <a:latin typeface="maplestory" panose="02000300000000000000" pitchFamily="2" charset="-127"/>
                <a:ea typeface="maplestory" panose="02000300000000000000" pitchFamily="2" charset="-127"/>
              </a:rPr>
              <a:t>프로젝트 개요</a:t>
            </a:r>
            <a:endParaRPr lang="en-US" altLang="ko-KR" sz="2400" spc="-15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marL="514350" indent="-514350">
              <a:buFont typeface="+mj-lt"/>
              <a:buAutoNum type="romanUcPeriod"/>
            </a:pPr>
            <a:endParaRPr lang="en-US" altLang="ko-KR" sz="2400" spc="-15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sz="2400" spc="-150" dirty="0">
                <a:latin typeface="maplestory" panose="02000300000000000000" pitchFamily="2" charset="-127"/>
                <a:ea typeface="maplestory" panose="02000300000000000000" pitchFamily="2" charset="-127"/>
              </a:rPr>
              <a:t>앱 시나리오</a:t>
            </a:r>
            <a:endParaRPr lang="en-US" altLang="ko-KR" sz="2400" spc="-15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marL="514350" indent="-514350">
              <a:buFont typeface="+mj-lt"/>
              <a:buAutoNum type="romanUcPeriod"/>
            </a:pPr>
            <a:endParaRPr lang="en-US" altLang="ko-KR" sz="2400" spc="-15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sz="2400" spc="-150" dirty="0">
                <a:latin typeface="maplestory" panose="02000300000000000000" pitchFamily="2" charset="-127"/>
                <a:ea typeface="maplestory" panose="02000300000000000000" pitchFamily="2" charset="-127"/>
              </a:rPr>
              <a:t>세부 설명</a:t>
            </a:r>
            <a:endParaRPr lang="en-US" altLang="ko-KR" sz="2400" spc="-15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marL="514350" indent="-514350">
              <a:buFont typeface="+mj-lt"/>
              <a:buAutoNum type="romanUcPeriod"/>
            </a:pPr>
            <a:endParaRPr lang="en-US" altLang="ko-KR" sz="2400" spc="-15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sz="2400" spc="-150" dirty="0">
                <a:latin typeface="maplestory" panose="02000300000000000000" pitchFamily="2" charset="-127"/>
                <a:ea typeface="maplestory" panose="02000300000000000000" pitchFamily="2" charset="-127"/>
              </a:rPr>
              <a:t>최종 결과물</a:t>
            </a:r>
            <a:endParaRPr lang="en-US" altLang="ko-KR" sz="2400" spc="-15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marL="514350" indent="-514350">
              <a:buFont typeface="+mj-lt"/>
              <a:buAutoNum type="romanUcPeriod"/>
            </a:pPr>
            <a:endParaRPr lang="en-US" altLang="ko-KR" sz="2400" spc="-15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sz="2400" spc="-150" dirty="0">
                <a:latin typeface="maplestory" panose="02000300000000000000" pitchFamily="2" charset="-127"/>
                <a:ea typeface="maplestory" panose="02000300000000000000" pitchFamily="2" charset="-127"/>
              </a:rPr>
              <a:t>결론</a:t>
            </a:r>
            <a:endParaRPr lang="en-US" altLang="ko-KR" sz="2400" spc="-15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green plant">
            <a:extLst>
              <a:ext uri="{FF2B5EF4-FFF2-40B4-BE49-F238E27FC236}">
                <a16:creationId xmlns:a16="http://schemas.microsoft.com/office/drawing/2014/main" id="{178A2B58-FAC0-4019-8B15-4C80E62D4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32" y="0"/>
            <a:ext cx="6096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40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639FC30F-EBB8-4043-9C29-A359543FC5BA}"/>
              </a:ext>
            </a:extLst>
          </p:cNvPr>
          <p:cNvSpPr txBox="1"/>
          <p:nvPr/>
        </p:nvSpPr>
        <p:spPr>
          <a:xfrm>
            <a:off x="4204614" y="390663"/>
            <a:ext cx="3172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최종결과물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84567D-71A6-4C7F-8BDC-1D90A891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288" y="944661"/>
            <a:ext cx="2688432" cy="5522597"/>
          </a:xfrm>
          <a:prstGeom prst="rect">
            <a:avLst/>
          </a:prstGeom>
        </p:spPr>
      </p:pic>
      <p:pic>
        <p:nvPicPr>
          <p:cNvPr id="4" name="그래픽 6" descr="위쪽 캐럿 단색으로 채워진">
            <a:extLst>
              <a:ext uri="{FF2B5EF4-FFF2-40B4-BE49-F238E27FC236}">
                <a16:creationId xmlns:a16="http://schemas.microsoft.com/office/drawing/2014/main" id="{1E50BAFA-D808-4921-A173-981FB0AE1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4458312" y="1455023"/>
            <a:ext cx="702401" cy="569989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FDED5195-9BED-4EC8-A0B3-FF76B900526C}"/>
              </a:ext>
            </a:extLst>
          </p:cNvPr>
          <p:cNvSpPr txBox="1"/>
          <p:nvPr/>
        </p:nvSpPr>
        <p:spPr>
          <a:xfrm>
            <a:off x="4966744" y="1465315"/>
            <a:ext cx="388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maplestory" panose="02000300000000000000" pitchFamily="2" charset="-127"/>
                <a:ea typeface="maplestory" panose="02000300000000000000" pitchFamily="2" charset="-127"/>
              </a:rPr>
              <a:t>메인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1A7339-EDB4-472C-B406-49BC3751C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279" y="944737"/>
            <a:ext cx="2688432" cy="5522599"/>
          </a:xfrm>
          <a:prstGeom prst="rect">
            <a:avLst/>
          </a:prstGeom>
        </p:spPr>
      </p:pic>
      <p:pic>
        <p:nvPicPr>
          <p:cNvPr id="7" name="그래픽 13" descr="위쪽 캐럿 단색으로 채워진">
            <a:extLst>
              <a:ext uri="{FF2B5EF4-FFF2-40B4-BE49-F238E27FC236}">
                <a16:creationId xmlns:a16="http://schemas.microsoft.com/office/drawing/2014/main" id="{F22B6FA9-033D-41C2-A810-39CCFDCC3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987989" y="5177285"/>
            <a:ext cx="702401" cy="569989"/>
          </a:xfrm>
          <a:prstGeom prst="rect">
            <a:avLst/>
          </a:prstGeom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B3EF7DCB-7F46-4A45-A75A-5D522C7F80D2}"/>
              </a:ext>
            </a:extLst>
          </p:cNvPr>
          <p:cNvSpPr txBox="1"/>
          <p:nvPr/>
        </p:nvSpPr>
        <p:spPr>
          <a:xfrm>
            <a:off x="5157390" y="5200669"/>
            <a:ext cx="388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maplestory" panose="02000300000000000000" pitchFamily="2" charset="-127"/>
                <a:ea typeface="maplestory" panose="02000300000000000000" pitchFamily="2" charset="-127"/>
              </a:rPr>
              <a:t>바코드 스캔</a:t>
            </a:r>
          </a:p>
        </p:txBody>
      </p:sp>
    </p:spTree>
    <p:extLst>
      <p:ext uri="{BB962C8B-B14F-4D97-AF65-F5344CB8AC3E}">
        <p14:creationId xmlns:p14="http://schemas.microsoft.com/office/powerpoint/2010/main" val="285518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639FC30F-EBB8-4043-9C29-A359543FC5BA}"/>
              </a:ext>
            </a:extLst>
          </p:cNvPr>
          <p:cNvSpPr txBox="1"/>
          <p:nvPr/>
        </p:nvSpPr>
        <p:spPr>
          <a:xfrm>
            <a:off x="4423735" y="282646"/>
            <a:ext cx="3172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최종결과물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BE9BBA0-30D8-4C41-9F83-7BB72F92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85" y="1052953"/>
            <a:ext cx="3399052" cy="55224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02CEA09-7FC9-45A2-A07D-B4E069A9A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569" y="1052952"/>
            <a:ext cx="3398400" cy="55224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7C5B01A-4784-4E46-A0BB-586ACB94E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767" y="1052952"/>
            <a:ext cx="3398400" cy="5522400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C93038CF-C6BA-4A8D-9E49-4B31E8F7E8F4}"/>
              </a:ext>
            </a:extLst>
          </p:cNvPr>
          <p:cNvSpPr txBox="1"/>
          <p:nvPr/>
        </p:nvSpPr>
        <p:spPr>
          <a:xfrm>
            <a:off x="1090426" y="421578"/>
            <a:ext cx="388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latin typeface="maplestory" panose="02000300000000000000" pitchFamily="2" charset="-127"/>
                <a:ea typeface="maplestory" panose="02000300000000000000" pitchFamily="2" charset="-127"/>
              </a:rPr>
              <a:t>분리수거 안내 화면</a:t>
            </a:r>
            <a:endParaRPr lang="ko-KR" altLang="en-US" sz="280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pic>
        <p:nvPicPr>
          <p:cNvPr id="7" name="그래픽 16" descr="위쪽 캐럿 단색으로 채워진">
            <a:extLst>
              <a:ext uri="{FF2B5EF4-FFF2-40B4-BE49-F238E27FC236}">
                <a16:creationId xmlns:a16="http://schemas.microsoft.com/office/drawing/2014/main" id="{375D945C-6811-4DD7-8643-F0CD732ED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32832" y="421578"/>
            <a:ext cx="702401" cy="5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99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639FC30F-EBB8-4043-9C29-A359543FC5BA}"/>
              </a:ext>
            </a:extLst>
          </p:cNvPr>
          <p:cNvSpPr txBox="1"/>
          <p:nvPr/>
        </p:nvSpPr>
        <p:spPr>
          <a:xfrm>
            <a:off x="4364150" y="390664"/>
            <a:ext cx="3172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최종결과물</a:t>
            </a:r>
          </a:p>
        </p:txBody>
      </p:sp>
      <p:pic>
        <p:nvPicPr>
          <p:cNvPr id="3" name="그래픽 6" descr="위쪽 캐럿 단색으로 채워진">
            <a:extLst>
              <a:ext uri="{FF2B5EF4-FFF2-40B4-BE49-F238E27FC236}">
                <a16:creationId xmlns:a16="http://schemas.microsoft.com/office/drawing/2014/main" id="{1E50BAFA-D808-4921-A173-981FB0AE1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983363" y="1455024"/>
            <a:ext cx="702401" cy="56998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FDED5195-9BED-4EC8-A0B3-FF76B900526C}"/>
              </a:ext>
            </a:extLst>
          </p:cNvPr>
          <p:cNvSpPr txBox="1"/>
          <p:nvPr/>
        </p:nvSpPr>
        <p:spPr>
          <a:xfrm>
            <a:off x="4491795" y="1465316"/>
            <a:ext cx="388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maplestory" panose="02000300000000000000" pitchFamily="2" charset="-127"/>
                <a:ea typeface="maplestory" panose="02000300000000000000" pitchFamily="2" charset="-127"/>
              </a:rPr>
              <a:t>바코드 입력 화면</a:t>
            </a:r>
          </a:p>
        </p:txBody>
      </p:sp>
      <p:pic>
        <p:nvPicPr>
          <p:cNvPr id="5" name="그래픽 13" descr="위쪽 캐럿 단색으로 채워진">
            <a:extLst>
              <a:ext uri="{FF2B5EF4-FFF2-40B4-BE49-F238E27FC236}">
                <a16:creationId xmlns:a16="http://schemas.microsoft.com/office/drawing/2014/main" id="{F22B6FA9-033D-41C2-A810-39CCFDCC3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147525" y="5177286"/>
            <a:ext cx="702401" cy="569989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B3EF7DCB-7F46-4A45-A75A-5D522C7F80D2}"/>
              </a:ext>
            </a:extLst>
          </p:cNvPr>
          <p:cNvSpPr txBox="1"/>
          <p:nvPr/>
        </p:nvSpPr>
        <p:spPr>
          <a:xfrm>
            <a:off x="5316926" y="5200670"/>
            <a:ext cx="388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maplestory" panose="02000300000000000000" pitchFamily="2" charset="-127"/>
                <a:ea typeface="maplestory" panose="02000300000000000000" pitchFamily="2" charset="-127"/>
              </a:rPr>
              <a:t>회원가입 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69B742-F59F-41E0-A2C3-B244073FA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02" y="944661"/>
            <a:ext cx="2688469" cy="5522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D9B259-A212-430C-A415-8FC2D3498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828" y="944661"/>
            <a:ext cx="2688469" cy="552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57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639FC30F-EBB8-4043-9C29-A359543FC5BA}"/>
              </a:ext>
            </a:extLst>
          </p:cNvPr>
          <p:cNvSpPr txBox="1"/>
          <p:nvPr/>
        </p:nvSpPr>
        <p:spPr>
          <a:xfrm>
            <a:off x="4746529" y="390663"/>
            <a:ext cx="3172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최종결과물</a:t>
            </a:r>
          </a:p>
        </p:txBody>
      </p:sp>
      <p:pic>
        <p:nvPicPr>
          <p:cNvPr id="3" name="그래픽 6" descr="위쪽 캐럿 단색으로 채워진">
            <a:extLst>
              <a:ext uri="{FF2B5EF4-FFF2-40B4-BE49-F238E27FC236}">
                <a16:creationId xmlns:a16="http://schemas.microsoft.com/office/drawing/2014/main" id="{1E50BAFA-D808-4921-A173-981FB0AE1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4365742" y="1455023"/>
            <a:ext cx="702401" cy="569989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FDED5195-9BED-4EC8-A0B3-FF76B900526C}"/>
              </a:ext>
            </a:extLst>
          </p:cNvPr>
          <p:cNvSpPr txBox="1"/>
          <p:nvPr/>
        </p:nvSpPr>
        <p:spPr>
          <a:xfrm>
            <a:off x="4874174" y="1465315"/>
            <a:ext cx="388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latin typeface="maplestory" panose="02000300000000000000" pitchFamily="2" charset="-127"/>
                <a:ea typeface="maplestory" panose="02000300000000000000" pitchFamily="2" charset="-127"/>
              </a:rPr>
              <a:t>로그인 창</a:t>
            </a:r>
          </a:p>
        </p:txBody>
      </p:sp>
      <p:pic>
        <p:nvPicPr>
          <p:cNvPr id="5" name="그래픽 13" descr="위쪽 캐럿 단색으로 채워진">
            <a:extLst>
              <a:ext uri="{FF2B5EF4-FFF2-40B4-BE49-F238E27FC236}">
                <a16:creationId xmlns:a16="http://schemas.microsoft.com/office/drawing/2014/main" id="{F22B6FA9-033D-41C2-A810-39CCFDCC3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529904" y="5177285"/>
            <a:ext cx="702401" cy="5699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B4DDF9-C753-4E01-91B4-0E7CC8CF3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70" y="944660"/>
            <a:ext cx="2688469" cy="5522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4F88F4-864D-4E6D-AB02-B6A76B068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3460" y="944660"/>
            <a:ext cx="2688470" cy="5522676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84DA2570-60FA-48B8-8AD6-D720FFEBEA4B}"/>
              </a:ext>
            </a:extLst>
          </p:cNvPr>
          <p:cNvSpPr txBox="1"/>
          <p:nvPr/>
        </p:nvSpPr>
        <p:spPr>
          <a:xfrm>
            <a:off x="5652327" y="5200669"/>
            <a:ext cx="388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latin typeface="maplestory" panose="02000300000000000000" pitchFamily="2" charset="-127"/>
                <a:ea typeface="maplestory" panose="02000300000000000000" pitchFamily="2" charset="-127"/>
              </a:rPr>
              <a:t>사용 설명서</a:t>
            </a:r>
            <a:endParaRPr lang="ko-KR" altLang="en-US" sz="280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9940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B6451C-CE57-46DD-9DF8-0B9CCF94B2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D8A57-4840-42A4-87CE-3A912F870476}"/>
              </a:ext>
            </a:extLst>
          </p:cNvPr>
          <p:cNvSpPr txBox="1"/>
          <p:nvPr/>
        </p:nvSpPr>
        <p:spPr>
          <a:xfrm>
            <a:off x="1941678" y="3013500"/>
            <a:ext cx="462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spc="-15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Ⅴ. </a:t>
            </a:r>
            <a:r>
              <a:rPr lang="ko-KR" altLang="en-US" sz="4800" spc="-150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결론</a:t>
            </a:r>
            <a:endParaRPr lang="en-US" altLang="ko-KR" sz="4800" spc="-150" dirty="0">
              <a:solidFill>
                <a:schemeClr val="bg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ED6FE9-BBCA-4A7A-A1CA-8EB7373FE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2" y="3110299"/>
            <a:ext cx="637402" cy="637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79125D-97FC-4307-BF47-80A04FB9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47" y="3110299"/>
            <a:ext cx="637402" cy="637402"/>
          </a:xfrm>
          <a:prstGeom prst="rect">
            <a:avLst/>
          </a:prstGeom>
        </p:spPr>
      </p:pic>
      <p:pic>
        <p:nvPicPr>
          <p:cNvPr id="9" name="Picture 2" descr="green plant">
            <a:extLst>
              <a:ext uri="{FF2B5EF4-FFF2-40B4-BE49-F238E27FC236}">
                <a16:creationId xmlns:a16="http://schemas.microsoft.com/office/drawing/2014/main" id="{7413D8F9-6666-4089-9092-B4742A77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32" y="0"/>
            <a:ext cx="6096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166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55EC072E-A363-4A1D-A950-E2A9C10594C7}"/>
              </a:ext>
            </a:extLst>
          </p:cNvPr>
          <p:cNvSpPr txBox="1"/>
          <p:nvPr/>
        </p:nvSpPr>
        <p:spPr>
          <a:xfrm>
            <a:off x="4342429" y="680183"/>
            <a:ext cx="3172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  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8FE7B-9EFA-4FE7-9303-A0A151507272}"/>
              </a:ext>
            </a:extLst>
          </p:cNvPr>
          <p:cNvSpPr txBox="1"/>
          <p:nvPr/>
        </p:nvSpPr>
        <p:spPr>
          <a:xfrm>
            <a:off x="845749" y="1861654"/>
            <a:ext cx="138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기대효과</a:t>
            </a:r>
          </a:p>
        </p:txBody>
      </p:sp>
      <p:sp>
        <p:nvSpPr>
          <p:cNvPr id="4" name="TextBox 17">
            <a:extLst>
              <a:ext uri="{FF2B5EF4-FFF2-40B4-BE49-F238E27FC236}">
                <a16:creationId xmlns:a16="http://schemas.microsoft.com/office/drawing/2014/main" id="{6AC7BD1C-ED6F-4CFA-9384-3D5667AA0FFB}"/>
              </a:ext>
            </a:extLst>
          </p:cNvPr>
          <p:cNvSpPr txBox="1"/>
          <p:nvPr/>
        </p:nvSpPr>
        <p:spPr>
          <a:xfrm>
            <a:off x="845749" y="4168302"/>
            <a:ext cx="4355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특정 제품에 대한 분리수거 정보를 제공해 분리수거에 들어가는 비용을 절감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F638472-DA22-4260-8535-46102C848FA1}"/>
              </a:ext>
            </a:extLst>
          </p:cNvPr>
          <p:cNvSpPr txBox="1"/>
          <p:nvPr/>
        </p:nvSpPr>
        <p:spPr>
          <a:xfrm>
            <a:off x="6467919" y="1781299"/>
            <a:ext cx="138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발전 방향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8EF93618-3078-4A7B-AFD1-3169598D9ED3}"/>
              </a:ext>
            </a:extLst>
          </p:cNvPr>
          <p:cNvSpPr txBox="1"/>
          <p:nvPr/>
        </p:nvSpPr>
        <p:spPr>
          <a:xfrm>
            <a:off x="7258460" y="2864601"/>
            <a:ext cx="464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>
                <a:latin typeface="maplestory" panose="02000300000000000000" pitchFamily="2" charset="-127"/>
                <a:ea typeface="maplestory" panose="02000300000000000000" pitchFamily="2" charset="-127"/>
              </a:rPr>
              <a:t>크롤링</a:t>
            </a:r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 기법을 사용하여 정확하고 빠르게 물체의 재질에 대한 데이터베이스 추가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1F0A095-F797-4D09-AF4C-FAE176E050F3}"/>
              </a:ext>
            </a:extLst>
          </p:cNvPr>
          <p:cNvGrpSpPr/>
          <p:nvPr/>
        </p:nvGrpSpPr>
        <p:grpSpPr>
          <a:xfrm>
            <a:off x="398268" y="2533487"/>
            <a:ext cx="525677" cy="306646"/>
            <a:chOff x="11085421" y="3019323"/>
            <a:chExt cx="676484" cy="426167"/>
          </a:xfrm>
        </p:grpSpPr>
        <p:pic>
          <p:nvPicPr>
            <p:cNvPr id="25" name="Object 35">
              <a:extLst>
                <a:ext uri="{FF2B5EF4-FFF2-40B4-BE49-F238E27FC236}">
                  <a16:creationId xmlns:a16="http://schemas.microsoft.com/office/drawing/2014/main" id="{5C405920-37C4-4BC3-93B5-CB156D3DE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85421" y="3019323"/>
              <a:ext cx="676484" cy="426167"/>
            </a:xfrm>
            <a:prstGeom prst="rect">
              <a:avLst/>
            </a:prstGeom>
          </p:spPr>
        </p:pic>
      </p:grpSp>
      <p:sp>
        <p:nvSpPr>
          <p:cNvPr id="8" name="TextBox 35">
            <a:extLst>
              <a:ext uri="{FF2B5EF4-FFF2-40B4-BE49-F238E27FC236}">
                <a16:creationId xmlns:a16="http://schemas.microsoft.com/office/drawing/2014/main" id="{6410CD2F-5EB6-4DA8-9674-6D1A13270A07}"/>
              </a:ext>
            </a:extLst>
          </p:cNvPr>
          <p:cNvSpPr txBox="1"/>
          <p:nvPr/>
        </p:nvSpPr>
        <p:spPr>
          <a:xfrm>
            <a:off x="857764" y="2915772"/>
            <a:ext cx="4135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바코드 인식을 통해 알지 못했던 제품의 분리수거 방법을 습득 가능</a:t>
            </a:r>
          </a:p>
        </p:txBody>
      </p:sp>
      <p:sp>
        <p:nvSpPr>
          <p:cNvPr id="9" name="TextBox 36">
            <a:extLst>
              <a:ext uri="{FF2B5EF4-FFF2-40B4-BE49-F238E27FC236}">
                <a16:creationId xmlns:a16="http://schemas.microsoft.com/office/drawing/2014/main" id="{0E22E5CB-AF23-485F-B744-A4FB915F5E80}"/>
              </a:ext>
            </a:extLst>
          </p:cNvPr>
          <p:cNvSpPr txBox="1"/>
          <p:nvPr/>
        </p:nvSpPr>
        <p:spPr>
          <a:xfrm>
            <a:off x="962643" y="2483601"/>
            <a:ext cx="413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latin typeface="maplestory" panose="02000300000000000000" pitchFamily="2" charset="-127"/>
                <a:ea typeface="maplestory" panose="02000300000000000000" pitchFamily="2" charset="-127"/>
              </a:rPr>
              <a:t>정보 습득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EF05668-666F-4905-AC6B-073E222BA987}"/>
              </a:ext>
            </a:extLst>
          </p:cNvPr>
          <p:cNvGrpSpPr/>
          <p:nvPr/>
        </p:nvGrpSpPr>
        <p:grpSpPr>
          <a:xfrm>
            <a:off x="429771" y="3832184"/>
            <a:ext cx="525677" cy="306646"/>
            <a:chOff x="11085421" y="3019323"/>
            <a:chExt cx="676484" cy="426167"/>
          </a:xfrm>
        </p:grpSpPr>
        <p:pic>
          <p:nvPicPr>
            <p:cNvPr id="24" name="Object 35">
              <a:extLst>
                <a:ext uri="{FF2B5EF4-FFF2-40B4-BE49-F238E27FC236}">
                  <a16:creationId xmlns:a16="http://schemas.microsoft.com/office/drawing/2014/main" id="{161426B3-F8F6-45EF-B2E1-910BE41B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85421" y="3019323"/>
              <a:ext cx="676484" cy="426167"/>
            </a:xfrm>
            <a:prstGeom prst="rect">
              <a:avLst/>
            </a:prstGeom>
          </p:spPr>
        </p:pic>
      </p:grpSp>
      <p:sp>
        <p:nvSpPr>
          <p:cNvPr id="11" name="TextBox 40">
            <a:extLst>
              <a:ext uri="{FF2B5EF4-FFF2-40B4-BE49-F238E27FC236}">
                <a16:creationId xmlns:a16="http://schemas.microsoft.com/office/drawing/2014/main" id="{C9A3D407-573E-4698-8209-7F3D0AD53256}"/>
              </a:ext>
            </a:extLst>
          </p:cNvPr>
          <p:cNvSpPr txBox="1"/>
          <p:nvPr/>
        </p:nvSpPr>
        <p:spPr>
          <a:xfrm>
            <a:off x="994146" y="3782298"/>
            <a:ext cx="413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latin typeface="maplestory" panose="02000300000000000000" pitchFamily="2" charset="-127"/>
                <a:ea typeface="maplestory" panose="02000300000000000000" pitchFamily="2" charset="-127"/>
              </a:rPr>
              <a:t>비용</a:t>
            </a:r>
          </a:p>
        </p:txBody>
      </p:sp>
      <p:sp>
        <p:nvSpPr>
          <p:cNvPr id="12" name="TextBox 50">
            <a:extLst>
              <a:ext uri="{FF2B5EF4-FFF2-40B4-BE49-F238E27FC236}">
                <a16:creationId xmlns:a16="http://schemas.microsoft.com/office/drawing/2014/main" id="{D043ACFA-1FC7-4C0A-82B4-B66AEFA1EF51}"/>
              </a:ext>
            </a:extLst>
          </p:cNvPr>
          <p:cNvSpPr txBox="1"/>
          <p:nvPr/>
        </p:nvSpPr>
        <p:spPr>
          <a:xfrm>
            <a:off x="845749" y="5466999"/>
            <a:ext cx="4355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어플을 이용하는 사람들의 올바른 분리수거를 통한 환경 오염의 감소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9A2D1D-20DC-4DD7-9566-5E5DD13C92A4}"/>
              </a:ext>
            </a:extLst>
          </p:cNvPr>
          <p:cNvGrpSpPr/>
          <p:nvPr/>
        </p:nvGrpSpPr>
        <p:grpSpPr>
          <a:xfrm>
            <a:off x="429771" y="5130881"/>
            <a:ext cx="525677" cy="306646"/>
            <a:chOff x="11085421" y="3019323"/>
            <a:chExt cx="676484" cy="426167"/>
          </a:xfrm>
        </p:grpSpPr>
        <p:pic>
          <p:nvPicPr>
            <p:cNvPr id="23" name="Object 35">
              <a:extLst>
                <a:ext uri="{FF2B5EF4-FFF2-40B4-BE49-F238E27FC236}">
                  <a16:creationId xmlns:a16="http://schemas.microsoft.com/office/drawing/2014/main" id="{EF035E11-944A-4597-8741-241C5E547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85421" y="3019323"/>
              <a:ext cx="676484" cy="426167"/>
            </a:xfrm>
            <a:prstGeom prst="rect">
              <a:avLst/>
            </a:prstGeom>
          </p:spPr>
        </p:pic>
      </p:grpSp>
      <p:sp>
        <p:nvSpPr>
          <p:cNvPr id="14" name="TextBox 53">
            <a:extLst>
              <a:ext uri="{FF2B5EF4-FFF2-40B4-BE49-F238E27FC236}">
                <a16:creationId xmlns:a16="http://schemas.microsoft.com/office/drawing/2014/main" id="{2A2F7D72-A5A8-46F6-98CB-C24B4B488F3F}"/>
              </a:ext>
            </a:extLst>
          </p:cNvPr>
          <p:cNvSpPr txBox="1"/>
          <p:nvPr/>
        </p:nvSpPr>
        <p:spPr>
          <a:xfrm>
            <a:off x="994146" y="5080995"/>
            <a:ext cx="4135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latin typeface="maplestory" panose="02000300000000000000" pitchFamily="2" charset="-127"/>
                <a:ea typeface="maplestory" panose="02000300000000000000" pitchFamily="2" charset="-127"/>
              </a:rPr>
              <a:t>환경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7B76129-E1F7-4E54-860B-876BFA30CFE8}"/>
              </a:ext>
            </a:extLst>
          </p:cNvPr>
          <p:cNvGrpSpPr/>
          <p:nvPr/>
        </p:nvGrpSpPr>
        <p:grpSpPr>
          <a:xfrm>
            <a:off x="6504597" y="2863642"/>
            <a:ext cx="759529" cy="343884"/>
            <a:chOff x="4418938" y="3842962"/>
            <a:chExt cx="1479842" cy="582441"/>
          </a:xfrm>
        </p:grpSpPr>
        <p:pic>
          <p:nvPicPr>
            <p:cNvPr id="22" name="Object 31">
              <a:extLst>
                <a:ext uri="{FF2B5EF4-FFF2-40B4-BE49-F238E27FC236}">
                  <a16:creationId xmlns:a16="http://schemas.microsoft.com/office/drawing/2014/main" id="{688DE292-F193-487F-BF15-76F5E2C88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8938" y="3842962"/>
              <a:ext cx="1479842" cy="582441"/>
            </a:xfrm>
            <a:prstGeom prst="rect">
              <a:avLst/>
            </a:prstGeom>
          </p:spPr>
        </p:pic>
      </p:grpSp>
      <p:sp>
        <p:nvSpPr>
          <p:cNvPr id="16" name="TextBox 56">
            <a:extLst>
              <a:ext uri="{FF2B5EF4-FFF2-40B4-BE49-F238E27FC236}">
                <a16:creationId xmlns:a16="http://schemas.microsoft.com/office/drawing/2014/main" id="{ED3BFFC1-A4A0-4FF3-9CF2-9693FE6C80E9}"/>
              </a:ext>
            </a:extLst>
          </p:cNvPr>
          <p:cNvSpPr txBox="1"/>
          <p:nvPr/>
        </p:nvSpPr>
        <p:spPr>
          <a:xfrm>
            <a:off x="7244607" y="3955647"/>
            <a:ext cx="464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사용자 관리를 통해 사용자가 바코드 스캔한 물체 정보 관리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CDCD797-C048-499B-9378-CB9B4EE61499}"/>
              </a:ext>
            </a:extLst>
          </p:cNvPr>
          <p:cNvGrpSpPr/>
          <p:nvPr/>
        </p:nvGrpSpPr>
        <p:grpSpPr>
          <a:xfrm>
            <a:off x="6490744" y="3954688"/>
            <a:ext cx="759529" cy="343884"/>
            <a:chOff x="4418938" y="3842962"/>
            <a:chExt cx="1479842" cy="582441"/>
          </a:xfrm>
        </p:grpSpPr>
        <p:pic>
          <p:nvPicPr>
            <p:cNvPr id="21" name="Object 31">
              <a:extLst>
                <a:ext uri="{FF2B5EF4-FFF2-40B4-BE49-F238E27FC236}">
                  <a16:creationId xmlns:a16="http://schemas.microsoft.com/office/drawing/2014/main" id="{3521293C-04ED-4D7C-AD8A-2DD34B104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8938" y="3842962"/>
              <a:ext cx="1479842" cy="582441"/>
            </a:xfrm>
            <a:prstGeom prst="rect">
              <a:avLst/>
            </a:prstGeom>
          </p:spPr>
        </p:pic>
      </p:grpSp>
      <p:sp>
        <p:nvSpPr>
          <p:cNvPr id="18" name="TextBox 59">
            <a:extLst>
              <a:ext uri="{FF2B5EF4-FFF2-40B4-BE49-F238E27FC236}">
                <a16:creationId xmlns:a16="http://schemas.microsoft.com/office/drawing/2014/main" id="{CE2F5021-F8EC-4248-A5F9-6FF6156B5E72}"/>
              </a:ext>
            </a:extLst>
          </p:cNvPr>
          <p:cNvSpPr txBox="1"/>
          <p:nvPr/>
        </p:nvSpPr>
        <p:spPr>
          <a:xfrm>
            <a:off x="7257076" y="5006335"/>
            <a:ext cx="464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maplestory" panose="02000300000000000000" pitchFamily="2" charset="-127"/>
                <a:ea typeface="maplestory" panose="02000300000000000000" pitchFamily="2" charset="-127"/>
              </a:rPr>
              <a:t>QnA</a:t>
            </a:r>
            <a:r>
              <a:rPr lang="en-US" altLang="ko-KR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 </a:t>
            </a:r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게시판을 만들어 사용자들의 의견 수렴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D67CEE8-AAC0-42D1-AD6A-B3C936E2FBEF}"/>
              </a:ext>
            </a:extLst>
          </p:cNvPr>
          <p:cNvGrpSpPr/>
          <p:nvPr/>
        </p:nvGrpSpPr>
        <p:grpSpPr>
          <a:xfrm>
            <a:off x="6503213" y="5005376"/>
            <a:ext cx="759529" cy="343884"/>
            <a:chOff x="4418938" y="3842962"/>
            <a:chExt cx="1479842" cy="582441"/>
          </a:xfrm>
        </p:grpSpPr>
        <p:pic>
          <p:nvPicPr>
            <p:cNvPr id="20" name="Object 31">
              <a:extLst>
                <a:ext uri="{FF2B5EF4-FFF2-40B4-BE49-F238E27FC236}">
                  <a16:creationId xmlns:a16="http://schemas.microsoft.com/office/drawing/2014/main" id="{FFEB8F8C-F25E-448F-A1D1-0E30CD9A3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8938" y="3842962"/>
              <a:ext cx="1479842" cy="582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8995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B6451C-CE57-46DD-9DF8-0B9CCF94B2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D8A57-4840-42A4-87CE-3A912F870476}"/>
              </a:ext>
            </a:extLst>
          </p:cNvPr>
          <p:cNvSpPr txBox="1"/>
          <p:nvPr/>
        </p:nvSpPr>
        <p:spPr>
          <a:xfrm>
            <a:off x="1001042" y="3013500"/>
            <a:ext cx="462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spc="-150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Ⅰ. </a:t>
            </a:r>
            <a:r>
              <a:rPr lang="ko-KR" altLang="en-US" sz="4800" spc="-150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프로젝트 개요</a:t>
            </a:r>
            <a:endParaRPr lang="en-US" altLang="ko-KR" sz="4800" spc="-150" dirty="0">
              <a:solidFill>
                <a:schemeClr val="bg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ED6FE9-BBCA-4A7A-A1CA-8EB7373FE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2" y="3110299"/>
            <a:ext cx="637402" cy="637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79125D-97FC-4307-BF47-80A04FB9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47" y="3110299"/>
            <a:ext cx="637402" cy="637402"/>
          </a:xfrm>
          <a:prstGeom prst="rect">
            <a:avLst/>
          </a:prstGeom>
        </p:spPr>
      </p:pic>
      <p:pic>
        <p:nvPicPr>
          <p:cNvPr id="9" name="Picture 2" descr="green plant">
            <a:extLst>
              <a:ext uri="{FF2B5EF4-FFF2-40B4-BE49-F238E27FC236}">
                <a16:creationId xmlns:a16="http://schemas.microsoft.com/office/drawing/2014/main" id="{7413D8F9-6666-4089-9092-B4742A77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32" y="0"/>
            <a:ext cx="6096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92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48061C0-4B1B-4052-A470-A237F158A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8D92D9-B776-4D9D-BAF1-25EA2AE109F1}"/>
              </a:ext>
            </a:extLst>
          </p:cNvPr>
          <p:cNvSpPr/>
          <p:nvPr/>
        </p:nvSpPr>
        <p:spPr>
          <a:xfrm rot="692289">
            <a:off x="-610088" y="174695"/>
            <a:ext cx="13412174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55EC072E-A363-4A1D-A950-E2A9C10594C7}"/>
              </a:ext>
            </a:extLst>
          </p:cNvPr>
          <p:cNvSpPr txBox="1"/>
          <p:nvPr/>
        </p:nvSpPr>
        <p:spPr>
          <a:xfrm>
            <a:off x="4447689" y="1072057"/>
            <a:ext cx="3172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프로젝트 개요</a:t>
            </a:r>
          </a:p>
        </p:txBody>
      </p:sp>
      <p:sp>
        <p:nvSpPr>
          <p:cNvPr id="21" name="TextBox 2">
            <a:extLst>
              <a:ext uri="{FF2B5EF4-FFF2-40B4-BE49-F238E27FC236}">
                <a16:creationId xmlns:a16="http://schemas.microsoft.com/office/drawing/2014/main" id="{FB7E7FE8-E8D0-491A-972E-E79D028BB6EB}"/>
              </a:ext>
            </a:extLst>
          </p:cNvPr>
          <p:cNvSpPr txBox="1"/>
          <p:nvPr/>
        </p:nvSpPr>
        <p:spPr>
          <a:xfrm>
            <a:off x="1250271" y="2519140"/>
            <a:ext cx="7838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latin typeface="maplestory" panose="02000300000000000000" pitchFamily="2" charset="-127"/>
                <a:ea typeface="maplestory" panose="02000300000000000000" pitchFamily="2" charset="-127"/>
              </a:rPr>
              <a:t>팀명</a:t>
            </a:r>
            <a:r>
              <a:rPr lang="en-US" altLang="ko-KR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: 01-04</a:t>
            </a:r>
            <a:r>
              <a:rPr lang="ko-KR" altLang="en-US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팀</a:t>
            </a:r>
            <a:endParaRPr lang="en-US" altLang="ko-KR" sz="240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endParaRPr lang="en-US" altLang="ko-KR" sz="240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r>
              <a:rPr lang="ko-KR" altLang="en-US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프로젝트 명 </a:t>
            </a:r>
            <a:r>
              <a:rPr lang="en-US" altLang="ko-KR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: </a:t>
            </a:r>
            <a:r>
              <a:rPr lang="en-US" altLang="ko-KR" b="1" dirty="0">
                <a:latin typeface="maplestory" panose="02000300000000000000" pitchFamily="2" charset="-127"/>
                <a:ea typeface="maplestory" panose="02000300000000000000" pitchFamily="2" charset="-127"/>
              </a:rPr>
              <a:t>Waste-sorting-using-barcode-scanning(</a:t>
            </a:r>
            <a:r>
              <a:rPr lang="ko-KR" altLang="en-US" b="1" dirty="0">
                <a:latin typeface="maplestory" panose="02000300000000000000" pitchFamily="2" charset="-127"/>
                <a:ea typeface="maplestory" panose="02000300000000000000" pitchFamily="2" charset="-127"/>
              </a:rPr>
              <a:t>지구 지킴이</a:t>
            </a:r>
            <a:r>
              <a:rPr lang="en-US" altLang="ko-KR" b="1" dirty="0">
                <a:latin typeface="maplestory" panose="02000300000000000000" pitchFamily="2" charset="-127"/>
                <a:ea typeface="maplestory" panose="02000300000000000000" pitchFamily="2" charset="-127"/>
              </a:rPr>
              <a:t>)</a:t>
            </a:r>
          </a:p>
          <a:p>
            <a:endParaRPr lang="en-US" altLang="ko-KR" sz="240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7FB52076-7557-4007-8A64-62546A2AEE2B}"/>
              </a:ext>
            </a:extLst>
          </p:cNvPr>
          <p:cNvSpPr txBox="1"/>
          <p:nvPr/>
        </p:nvSpPr>
        <p:spPr>
          <a:xfrm>
            <a:off x="1250272" y="4862613"/>
            <a:ext cx="1951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허다은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(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팀장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)</a:t>
            </a:r>
          </a:p>
          <a:p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20190378017</a:t>
            </a:r>
          </a:p>
          <a:p>
            <a:endParaRPr lang="en-US" altLang="ko-KR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FDEFA9E0-0781-4B9E-A0B0-2611C1DAD995}"/>
              </a:ext>
            </a:extLst>
          </p:cNvPr>
          <p:cNvSpPr txBox="1"/>
          <p:nvPr/>
        </p:nvSpPr>
        <p:spPr>
          <a:xfrm>
            <a:off x="3573289" y="4880217"/>
            <a:ext cx="223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이하은</a:t>
            </a:r>
            <a:r>
              <a:rPr lang="ko-KR" altLang="en-US" dirty="0">
                <a:latin typeface="maplestory" panose="02000300000000000000" pitchFamily="2" charset="-127"/>
                <a:ea typeface="maplestory" panose="02000300000000000000" pitchFamily="2" charset="-127"/>
              </a:rPr>
              <a:t> </a:t>
            </a:r>
            <a:endParaRPr lang="en-US" altLang="ko-KR" dirty="0"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2019038037</a:t>
            </a:r>
          </a:p>
        </p:txBody>
      </p:sp>
      <p:sp>
        <p:nvSpPr>
          <p:cNvPr id="24" name="TextBox 10">
            <a:extLst>
              <a:ext uri="{FF2B5EF4-FFF2-40B4-BE49-F238E27FC236}">
                <a16:creationId xmlns:a16="http://schemas.microsoft.com/office/drawing/2014/main" id="{D219E97A-686A-4B9C-BE71-91AB458192BF}"/>
              </a:ext>
            </a:extLst>
          </p:cNvPr>
          <p:cNvSpPr txBox="1"/>
          <p:nvPr/>
        </p:nvSpPr>
        <p:spPr>
          <a:xfrm>
            <a:off x="8441669" y="4903953"/>
            <a:ext cx="203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구본영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2019038021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49ECD1A5-3D2B-4F19-883B-2FFB99A2C4B2}"/>
              </a:ext>
            </a:extLst>
          </p:cNvPr>
          <p:cNvSpPr txBox="1"/>
          <p:nvPr/>
        </p:nvSpPr>
        <p:spPr>
          <a:xfrm>
            <a:off x="5950338" y="4903953"/>
            <a:ext cx="203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김은서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  <a:p>
            <a:r>
              <a:rPr lang="en-US" altLang="ko-KR" dirty="0">
                <a:latin typeface="maplestory" panose="02000300000000000000" pitchFamily="2" charset="-127"/>
                <a:ea typeface="maplestory" panose="02000300000000000000" pitchFamily="2" charset="-127"/>
              </a:rPr>
              <a:t>2019038008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3660946-C7BC-4738-81F3-CC00084F6186}"/>
              </a:ext>
            </a:extLst>
          </p:cNvPr>
          <p:cNvGrpSpPr/>
          <p:nvPr/>
        </p:nvGrpSpPr>
        <p:grpSpPr>
          <a:xfrm>
            <a:off x="1195412" y="4244874"/>
            <a:ext cx="1479842" cy="582441"/>
            <a:chOff x="3219048" y="3659222"/>
            <a:chExt cx="1479842" cy="582441"/>
          </a:xfrm>
        </p:grpSpPr>
        <p:pic>
          <p:nvPicPr>
            <p:cNvPr id="31" name="Object 31">
              <a:extLst>
                <a:ext uri="{FF2B5EF4-FFF2-40B4-BE49-F238E27FC236}">
                  <a16:creationId xmlns:a16="http://schemas.microsoft.com/office/drawing/2014/main" id="{85811AE6-86D0-45CF-9EBB-72CC697E7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9048" y="3659222"/>
              <a:ext cx="1479842" cy="582441"/>
            </a:xfrm>
            <a:prstGeom prst="rect">
              <a:avLst/>
            </a:prstGeom>
          </p:spPr>
        </p:pic>
      </p:grpSp>
      <p:sp>
        <p:nvSpPr>
          <p:cNvPr id="27" name="TextBox 17">
            <a:extLst>
              <a:ext uri="{FF2B5EF4-FFF2-40B4-BE49-F238E27FC236}">
                <a16:creationId xmlns:a16="http://schemas.microsoft.com/office/drawing/2014/main" id="{D7052FBA-6315-4979-8F8C-F5736C973E79}"/>
              </a:ext>
            </a:extLst>
          </p:cNvPr>
          <p:cNvSpPr txBox="1"/>
          <p:nvPr/>
        </p:nvSpPr>
        <p:spPr>
          <a:xfrm>
            <a:off x="1355404" y="4403899"/>
            <a:ext cx="174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팀장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8502411-1F5E-4683-996E-C4CD8DA387CC}"/>
              </a:ext>
            </a:extLst>
          </p:cNvPr>
          <p:cNvGrpSpPr/>
          <p:nvPr/>
        </p:nvGrpSpPr>
        <p:grpSpPr>
          <a:xfrm>
            <a:off x="3516846" y="4193288"/>
            <a:ext cx="1479842" cy="582441"/>
            <a:chOff x="4418938" y="3842962"/>
            <a:chExt cx="1479842" cy="582441"/>
          </a:xfrm>
        </p:grpSpPr>
        <p:pic>
          <p:nvPicPr>
            <p:cNvPr id="30" name="Object 31">
              <a:extLst>
                <a:ext uri="{FF2B5EF4-FFF2-40B4-BE49-F238E27FC236}">
                  <a16:creationId xmlns:a16="http://schemas.microsoft.com/office/drawing/2014/main" id="{90F9F217-1F93-443B-BC03-F8DD8DEDB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8938" y="3842962"/>
              <a:ext cx="1479842" cy="582441"/>
            </a:xfrm>
            <a:prstGeom prst="rect">
              <a:avLst/>
            </a:prstGeom>
          </p:spPr>
        </p:pic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3785B2D6-D213-40F5-B58C-A4FB51D15A12}"/>
              </a:ext>
            </a:extLst>
          </p:cNvPr>
          <p:cNvSpPr txBox="1"/>
          <p:nvPr/>
        </p:nvSpPr>
        <p:spPr>
          <a:xfrm>
            <a:off x="3732214" y="4350512"/>
            <a:ext cx="174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팀원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CCAF7B1-2E00-4EE8-B5B0-2C0205D56282}"/>
              </a:ext>
            </a:extLst>
          </p:cNvPr>
          <p:cNvGrpSpPr/>
          <p:nvPr/>
        </p:nvGrpSpPr>
        <p:grpSpPr>
          <a:xfrm>
            <a:off x="5903263" y="4187584"/>
            <a:ext cx="1479842" cy="582441"/>
            <a:chOff x="4418938" y="3842962"/>
            <a:chExt cx="1479842" cy="582441"/>
          </a:xfrm>
        </p:grpSpPr>
        <p:pic>
          <p:nvPicPr>
            <p:cNvPr id="36" name="Object 31">
              <a:extLst>
                <a:ext uri="{FF2B5EF4-FFF2-40B4-BE49-F238E27FC236}">
                  <a16:creationId xmlns:a16="http://schemas.microsoft.com/office/drawing/2014/main" id="{EED76920-475B-40D9-8F32-F2AE64F0E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8938" y="3842962"/>
              <a:ext cx="1479842" cy="582441"/>
            </a:xfrm>
            <a:prstGeom prst="rect">
              <a:avLst/>
            </a:prstGeom>
          </p:spPr>
        </p:pic>
      </p:grpSp>
      <p:sp>
        <p:nvSpPr>
          <p:cNvPr id="37" name="TextBox 7">
            <a:extLst>
              <a:ext uri="{FF2B5EF4-FFF2-40B4-BE49-F238E27FC236}">
                <a16:creationId xmlns:a16="http://schemas.microsoft.com/office/drawing/2014/main" id="{4CEC2D01-057C-491A-BD5F-9D33A13CF23C}"/>
              </a:ext>
            </a:extLst>
          </p:cNvPr>
          <p:cNvSpPr txBox="1"/>
          <p:nvPr/>
        </p:nvSpPr>
        <p:spPr>
          <a:xfrm>
            <a:off x="6118631" y="4344808"/>
            <a:ext cx="174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팀원 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A096EEA-FA24-44CD-89DA-55AA000D025F}"/>
              </a:ext>
            </a:extLst>
          </p:cNvPr>
          <p:cNvGrpSpPr/>
          <p:nvPr/>
        </p:nvGrpSpPr>
        <p:grpSpPr>
          <a:xfrm>
            <a:off x="8289680" y="4187314"/>
            <a:ext cx="1479842" cy="582441"/>
            <a:chOff x="4418938" y="3842962"/>
            <a:chExt cx="1479842" cy="582441"/>
          </a:xfrm>
        </p:grpSpPr>
        <p:pic>
          <p:nvPicPr>
            <p:cNvPr id="39" name="Object 31">
              <a:extLst>
                <a:ext uri="{FF2B5EF4-FFF2-40B4-BE49-F238E27FC236}">
                  <a16:creationId xmlns:a16="http://schemas.microsoft.com/office/drawing/2014/main" id="{9E3719CB-EB0C-46FC-87BD-845812CAD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8938" y="3842962"/>
              <a:ext cx="1479842" cy="582441"/>
            </a:xfrm>
            <a:prstGeom prst="rect">
              <a:avLst/>
            </a:prstGeom>
          </p:spPr>
        </p:pic>
      </p:grpSp>
      <p:sp>
        <p:nvSpPr>
          <p:cNvPr id="40" name="TextBox 7">
            <a:extLst>
              <a:ext uri="{FF2B5EF4-FFF2-40B4-BE49-F238E27FC236}">
                <a16:creationId xmlns:a16="http://schemas.microsoft.com/office/drawing/2014/main" id="{0474D990-5E5E-4466-8C9F-8696A64EEEE8}"/>
              </a:ext>
            </a:extLst>
          </p:cNvPr>
          <p:cNvSpPr txBox="1"/>
          <p:nvPr/>
        </p:nvSpPr>
        <p:spPr>
          <a:xfrm>
            <a:off x="8505048" y="4344538"/>
            <a:ext cx="174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팀원 </a:t>
            </a:r>
          </a:p>
        </p:txBody>
      </p:sp>
    </p:spTree>
    <p:extLst>
      <p:ext uri="{BB962C8B-B14F-4D97-AF65-F5344CB8AC3E}">
        <p14:creationId xmlns:p14="http://schemas.microsoft.com/office/powerpoint/2010/main" val="415252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55EC072E-A363-4A1D-A950-E2A9C10594C7}"/>
              </a:ext>
            </a:extLst>
          </p:cNvPr>
          <p:cNvSpPr txBox="1"/>
          <p:nvPr/>
        </p:nvSpPr>
        <p:spPr>
          <a:xfrm>
            <a:off x="4338230" y="706752"/>
            <a:ext cx="3172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  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8FE7B-9EFA-4FE7-9303-A0A151507272}"/>
              </a:ext>
            </a:extLst>
          </p:cNvPr>
          <p:cNvSpPr txBox="1"/>
          <p:nvPr/>
        </p:nvSpPr>
        <p:spPr>
          <a:xfrm>
            <a:off x="841550" y="1888223"/>
            <a:ext cx="138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개발동기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F24C6242-DF13-4C57-B719-5B36FD9820AD}"/>
              </a:ext>
            </a:extLst>
          </p:cNvPr>
          <p:cNvSpPr txBox="1"/>
          <p:nvPr/>
        </p:nvSpPr>
        <p:spPr>
          <a:xfrm>
            <a:off x="1632090" y="2590525"/>
            <a:ext cx="4120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분리 배출 기준을 알지 못해 분리 배출을 소홀히 하는 경우가 발생하고 있음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34AE0A-E3B0-485D-9AFB-7FA28168703C}"/>
              </a:ext>
            </a:extLst>
          </p:cNvPr>
          <p:cNvGrpSpPr/>
          <p:nvPr/>
        </p:nvGrpSpPr>
        <p:grpSpPr>
          <a:xfrm>
            <a:off x="1009005" y="2674561"/>
            <a:ext cx="525676" cy="539814"/>
            <a:chOff x="11433330" y="2496134"/>
            <a:chExt cx="1246035" cy="949355"/>
          </a:xfrm>
        </p:grpSpPr>
        <p:pic>
          <p:nvPicPr>
            <p:cNvPr id="26" name="Object 14">
              <a:extLst>
                <a:ext uri="{FF2B5EF4-FFF2-40B4-BE49-F238E27FC236}">
                  <a16:creationId xmlns:a16="http://schemas.microsoft.com/office/drawing/2014/main" id="{22386461-30D5-4313-B366-5802D69D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6AC7BD1C-ED6F-4CFA-9384-3D5667AA0FFB}"/>
              </a:ext>
            </a:extLst>
          </p:cNvPr>
          <p:cNvSpPr txBox="1"/>
          <p:nvPr/>
        </p:nvSpPr>
        <p:spPr>
          <a:xfrm>
            <a:off x="1632091" y="3625108"/>
            <a:ext cx="3721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환경 오염 사례의 증가와 이에 따른 분리수거 비용이 증가하고 있음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744077-460E-4C76-8FA6-2CDA59483C08}"/>
              </a:ext>
            </a:extLst>
          </p:cNvPr>
          <p:cNvGrpSpPr/>
          <p:nvPr/>
        </p:nvGrpSpPr>
        <p:grpSpPr>
          <a:xfrm>
            <a:off x="1009005" y="3709144"/>
            <a:ext cx="525676" cy="539814"/>
            <a:chOff x="11433330" y="2496134"/>
            <a:chExt cx="1246035" cy="949355"/>
          </a:xfrm>
        </p:grpSpPr>
        <p:pic>
          <p:nvPicPr>
            <p:cNvPr id="25" name="Object 14">
              <a:extLst>
                <a:ext uri="{FF2B5EF4-FFF2-40B4-BE49-F238E27FC236}">
                  <a16:creationId xmlns:a16="http://schemas.microsoft.com/office/drawing/2014/main" id="{C9CA7589-3BC4-42E9-8553-8EEB0827B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sp>
        <p:nvSpPr>
          <p:cNvPr id="8" name="TextBox 2">
            <a:extLst>
              <a:ext uri="{FF2B5EF4-FFF2-40B4-BE49-F238E27FC236}">
                <a16:creationId xmlns:a16="http://schemas.microsoft.com/office/drawing/2014/main" id="{0F638472-DA22-4260-8535-46102C848FA1}"/>
              </a:ext>
            </a:extLst>
          </p:cNvPr>
          <p:cNvSpPr txBox="1"/>
          <p:nvPr/>
        </p:nvSpPr>
        <p:spPr>
          <a:xfrm>
            <a:off x="6463720" y="1807868"/>
            <a:ext cx="138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maplestory" panose="02000300000000000000" pitchFamily="2" charset="-127"/>
                <a:ea typeface="maplestory" panose="02000300000000000000" pitchFamily="2" charset="-127"/>
              </a:rPr>
              <a:t>개발 목표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8EF93618-3078-4A7B-AFD1-3169598D9ED3}"/>
              </a:ext>
            </a:extLst>
          </p:cNvPr>
          <p:cNvSpPr txBox="1"/>
          <p:nvPr/>
        </p:nvSpPr>
        <p:spPr>
          <a:xfrm>
            <a:off x="7254261" y="2510170"/>
            <a:ext cx="3721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분리배출 기준에 대한 정확한 안내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6CF237-F6AB-4A55-AF61-A4F920A296C3}"/>
              </a:ext>
            </a:extLst>
          </p:cNvPr>
          <p:cNvGrpSpPr/>
          <p:nvPr/>
        </p:nvGrpSpPr>
        <p:grpSpPr>
          <a:xfrm>
            <a:off x="6631175" y="2594206"/>
            <a:ext cx="525676" cy="539814"/>
            <a:chOff x="11433330" y="2496134"/>
            <a:chExt cx="1246035" cy="949355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0FB13D70-711D-4AB7-A41E-AEE0ECD2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sp>
        <p:nvSpPr>
          <p:cNvPr id="11" name="TextBox 27">
            <a:extLst>
              <a:ext uri="{FF2B5EF4-FFF2-40B4-BE49-F238E27FC236}">
                <a16:creationId xmlns:a16="http://schemas.microsoft.com/office/drawing/2014/main" id="{CA7ED062-E3C9-41B8-B001-8B92D1F6B766}"/>
              </a:ext>
            </a:extLst>
          </p:cNvPr>
          <p:cNvSpPr txBox="1"/>
          <p:nvPr/>
        </p:nvSpPr>
        <p:spPr>
          <a:xfrm>
            <a:off x="7254261" y="3361873"/>
            <a:ext cx="3721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바코드를 인식하여 정확한 분리수거 방법을 안내하도록 한다</a:t>
            </a:r>
            <a:r>
              <a:rPr lang="en-US" altLang="ko-KR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.</a:t>
            </a:r>
            <a:endParaRPr lang="ko-KR" altLang="en-US" sz="200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00D17A-10C3-42FC-B5D2-62EFCB183A63}"/>
              </a:ext>
            </a:extLst>
          </p:cNvPr>
          <p:cNvGrpSpPr/>
          <p:nvPr/>
        </p:nvGrpSpPr>
        <p:grpSpPr>
          <a:xfrm>
            <a:off x="6631175" y="3445909"/>
            <a:ext cx="525676" cy="539814"/>
            <a:chOff x="11433330" y="2496134"/>
            <a:chExt cx="1246035" cy="949355"/>
          </a:xfrm>
        </p:grpSpPr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22F5D382-DBBC-47EE-BABC-D950EA8C4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sp>
        <p:nvSpPr>
          <p:cNvPr id="13" name="TextBox 30">
            <a:extLst>
              <a:ext uri="{FF2B5EF4-FFF2-40B4-BE49-F238E27FC236}">
                <a16:creationId xmlns:a16="http://schemas.microsoft.com/office/drawing/2014/main" id="{9588BA04-FC7F-47BF-8D6C-ABAFA05844E4}"/>
              </a:ext>
            </a:extLst>
          </p:cNvPr>
          <p:cNvSpPr txBox="1"/>
          <p:nvPr/>
        </p:nvSpPr>
        <p:spPr>
          <a:xfrm>
            <a:off x="7240411" y="4291868"/>
            <a:ext cx="3721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로그인과 회원가입을 통하여 사용자 관리가 가능하다</a:t>
            </a:r>
            <a:r>
              <a:rPr lang="en-US" altLang="ko-KR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.</a:t>
            </a:r>
            <a:endParaRPr lang="ko-KR" altLang="en-US" sz="200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00A437-0A5E-49FE-862C-08E73466B9E6}"/>
              </a:ext>
            </a:extLst>
          </p:cNvPr>
          <p:cNvGrpSpPr/>
          <p:nvPr/>
        </p:nvGrpSpPr>
        <p:grpSpPr>
          <a:xfrm>
            <a:off x="6617325" y="4375904"/>
            <a:ext cx="525676" cy="539814"/>
            <a:chOff x="11433330" y="2496134"/>
            <a:chExt cx="1246035" cy="949355"/>
          </a:xfrm>
        </p:grpSpPr>
        <p:pic>
          <p:nvPicPr>
            <p:cNvPr id="22" name="Object 14">
              <a:extLst>
                <a:ext uri="{FF2B5EF4-FFF2-40B4-BE49-F238E27FC236}">
                  <a16:creationId xmlns:a16="http://schemas.microsoft.com/office/drawing/2014/main" id="{A4E4FA17-C57A-4457-9D99-8BB7B5D71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sp>
        <p:nvSpPr>
          <p:cNvPr id="15" name="TextBox 38">
            <a:extLst>
              <a:ext uri="{FF2B5EF4-FFF2-40B4-BE49-F238E27FC236}">
                <a16:creationId xmlns:a16="http://schemas.microsoft.com/office/drawing/2014/main" id="{44D552E8-86F5-4AA3-A2E4-8116F8C46EE5}"/>
              </a:ext>
            </a:extLst>
          </p:cNvPr>
          <p:cNvSpPr txBox="1"/>
          <p:nvPr/>
        </p:nvSpPr>
        <p:spPr>
          <a:xfrm>
            <a:off x="627851" y="4994941"/>
            <a:ext cx="5003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폐기물 종류에 따른 분리 방법</a:t>
            </a:r>
            <a:r>
              <a:rPr lang="en-US" altLang="ko-KR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, </a:t>
            </a:r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바코드를 통해 특정 상품의 분리수거 방법을 제시하면 위의 사례를 줄일 수 있을 거라고 예상한다</a:t>
            </a:r>
            <a:r>
              <a:rPr lang="en-US" altLang="ko-KR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.</a:t>
            </a:r>
            <a:endParaRPr lang="ko-KR" altLang="en-US" sz="200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C114BB9-5195-48A7-B6B9-D660DEC76037}"/>
              </a:ext>
            </a:extLst>
          </p:cNvPr>
          <p:cNvGrpSpPr/>
          <p:nvPr/>
        </p:nvGrpSpPr>
        <p:grpSpPr>
          <a:xfrm>
            <a:off x="471048" y="4854296"/>
            <a:ext cx="5281366" cy="1296952"/>
            <a:chOff x="4064583" y="8729646"/>
            <a:chExt cx="4523549" cy="1296952"/>
          </a:xfrm>
        </p:grpSpPr>
        <p:pic>
          <p:nvPicPr>
            <p:cNvPr id="21" name="Object 30">
              <a:extLst>
                <a:ext uri="{FF2B5EF4-FFF2-40B4-BE49-F238E27FC236}">
                  <a16:creationId xmlns:a16="http://schemas.microsoft.com/office/drawing/2014/main" id="{17CC6379-A497-463D-9677-9569DBC74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4583" y="8729646"/>
              <a:ext cx="4523549" cy="1296952"/>
            </a:xfrm>
            <a:prstGeom prst="rect">
              <a:avLst/>
            </a:prstGeom>
          </p:spPr>
        </p:pic>
      </p:grpSp>
      <p:sp>
        <p:nvSpPr>
          <p:cNvPr id="17" name="TextBox 43">
            <a:extLst>
              <a:ext uri="{FF2B5EF4-FFF2-40B4-BE49-F238E27FC236}">
                <a16:creationId xmlns:a16="http://schemas.microsoft.com/office/drawing/2014/main" id="{AAF9550D-EBEE-4FC9-A646-C6DB78435B68}"/>
              </a:ext>
            </a:extLst>
          </p:cNvPr>
          <p:cNvSpPr txBox="1"/>
          <p:nvPr/>
        </p:nvSpPr>
        <p:spPr>
          <a:xfrm>
            <a:off x="7226558" y="5225663"/>
            <a:ext cx="4494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바코드 스캔이 인식되지 않을 때도 고유번호를 사용하여 분리수거 방법을 안내한다</a:t>
            </a:r>
            <a:r>
              <a:rPr lang="en-US" altLang="ko-KR" sz="2000" dirty="0">
                <a:latin typeface="maplestory" panose="02000300000000000000" pitchFamily="2" charset="-127"/>
                <a:ea typeface="maplestory" panose="02000300000000000000" pitchFamily="2" charset="-127"/>
              </a:rPr>
              <a:t>.</a:t>
            </a:r>
            <a:endParaRPr lang="ko-KR" altLang="en-US" sz="2000" dirty="0"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3EBA4A-143B-411F-83F1-E77183F66B0B}"/>
              </a:ext>
            </a:extLst>
          </p:cNvPr>
          <p:cNvGrpSpPr/>
          <p:nvPr/>
        </p:nvGrpSpPr>
        <p:grpSpPr>
          <a:xfrm>
            <a:off x="6603472" y="5309699"/>
            <a:ext cx="525676" cy="539814"/>
            <a:chOff x="11433330" y="2496134"/>
            <a:chExt cx="1246035" cy="949355"/>
          </a:xfrm>
        </p:grpSpPr>
        <p:pic>
          <p:nvPicPr>
            <p:cNvPr id="20" name="Object 14">
              <a:extLst>
                <a:ext uri="{FF2B5EF4-FFF2-40B4-BE49-F238E27FC236}">
                  <a16:creationId xmlns:a16="http://schemas.microsoft.com/office/drawing/2014/main" id="{EB687134-2007-4D16-9F8E-5621EF7B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3330" y="2496134"/>
              <a:ext cx="1246035" cy="949355"/>
            </a:xfrm>
            <a:prstGeom prst="rect">
              <a:avLst/>
            </a:prstGeom>
          </p:spPr>
        </p:pic>
      </p:grpSp>
      <p:pic>
        <p:nvPicPr>
          <p:cNvPr id="19" name="그래픽 47" descr="위쪽 캐럿 단색으로 채워진">
            <a:extLst>
              <a:ext uri="{FF2B5EF4-FFF2-40B4-BE49-F238E27FC236}">
                <a16:creationId xmlns:a16="http://schemas.microsoft.com/office/drawing/2014/main" id="{A7E5561F-14EC-4D69-B689-2455F930D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624125" y="41352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09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B6451C-CE57-46DD-9DF8-0B9CCF94B2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8D8A57-4840-42A4-87CE-3A912F870476}"/>
              </a:ext>
            </a:extLst>
          </p:cNvPr>
          <p:cNvSpPr txBox="1"/>
          <p:nvPr/>
        </p:nvSpPr>
        <p:spPr>
          <a:xfrm>
            <a:off x="1170153" y="2984927"/>
            <a:ext cx="462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800" spc="-150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Ⅱ. </a:t>
            </a:r>
            <a:r>
              <a:rPr lang="ko-KR" altLang="en-US" sz="4800" spc="-150" dirty="0">
                <a:solidFill>
                  <a:schemeClr val="bg1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앱 시나리오</a:t>
            </a:r>
            <a:endParaRPr lang="en-US" altLang="ko-KR" sz="4800" spc="-150" dirty="0">
              <a:solidFill>
                <a:schemeClr val="bg1"/>
              </a:solidFill>
              <a:latin typeface="maplestory" panose="02000300000000000000" pitchFamily="2" charset="-127"/>
              <a:ea typeface="maplestory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ED6FE9-BBCA-4A7A-A1CA-8EB7373FE5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2" y="3110299"/>
            <a:ext cx="637402" cy="637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79125D-97FC-4307-BF47-80A04FB9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47" y="3110299"/>
            <a:ext cx="637402" cy="637402"/>
          </a:xfrm>
          <a:prstGeom prst="rect">
            <a:avLst/>
          </a:prstGeom>
        </p:spPr>
      </p:pic>
      <p:pic>
        <p:nvPicPr>
          <p:cNvPr id="9" name="Picture 2" descr="green plant">
            <a:extLst>
              <a:ext uri="{FF2B5EF4-FFF2-40B4-BE49-F238E27FC236}">
                <a16:creationId xmlns:a16="http://schemas.microsoft.com/office/drawing/2014/main" id="{7413D8F9-6666-4089-9092-B4742A77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32" y="0"/>
            <a:ext cx="6096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641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87D80F-D276-4528-B975-4DA02BDC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30" y="967344"/>
            <a:ext cx="2688432" cy="5522597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639FC30F-EBB8-4043-9C29-A359543FC5BA}"/>
              </a:ext>
            </a:extLst>
          </p:cNvPr>
          <p:cNvSpPr txBox="1"/>
          <p:nvPr/>
        </p:nvSpPr>
        <p:spPr>
          <a:xfrm>
            <a:off x="3814762" y="368059"/>
            <a:ext cx="4024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  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사용자 앱 구성 시나리오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4CCA7A-3E4E-4F2C-B709-06248DA49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68" y="2992215"/>
            <a:ext cx="873569" cy="8735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CCD553-CC2F-4971-A34E-A9D7656D7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684" y="1414516"/>
            <a:ext cx="1961322" cy="402896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FAF0F96-E519-455A-A1AF-0C82F5D58E12}"/>
              </a:ext>
            </a:extLst>
          </p:cNvPr>
          <p:cNvSpPr/>
          <p:nvPr/>
        </p:nvSpPr>
        <p:spPr>
          <a:xfrm>
            <a:off x="2637183" y="2835052"/>
            <a:ext cx="2120347" cy="553998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E088B085-09B2-4EC1-B910-426D1BE941CB}"/>
              </a:ext>
            </a:extLst>
          </p:cNvPr>
          <p:cNvSpPr/>
          <p:nvPr/>
        </p:nvSpPr>
        <p:spPr>
          <a:xfrm>
            <a:off x="7273267" y="2874999"/>
            <a:ext cx="1234629" cy="553998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8389A-6E38-4E08-92E5-8990F3792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6157" y="1631479"/>
            <a:ext cx="2636356" cy="351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3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F994FA-3014-4D76-9641-84CB94BD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30" y="967344"/>
            <a:ext cx="2688432" cy="55225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3B8909-D8A5-45E9-88F9-B0406F58F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381" y="2992215"/>
            <a:ext cx="873569" cy="87356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0276967-CC12-4903-A2A3-D3F4FE05EC20}"/>
              </a:ext>
            </a:extLst>
          </p:cNvPr>
          <p:cNvSpPr/>
          <p:nvPr/>
        </p:nvSpPr>
        <p:spPr>
          <a:xfrm>
            <a:off x="3703263" y="3041151"/>
            <a:ext cx="1332563" cy="553998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351C28-C225-4FDE-B188-84BD4B464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139" y="1271523"/>
            <a:ext cx="2262309" cy="464725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D473017-10AE-45A4-843F-E57F0D50EE34}"/>
              </a:ext>
            </a:extLst>
          </p:cNvPr>
          <p:cNvSpPr/>
          <p:nvPr/>
        </p:nvSpPr>
        <p:spPr>
          <a:xfrm>
            <a:off x="7657580" y="3041151"/>
            <a:ext cx="1234629" cy="553998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BD55DC-5423-4A37-8617-8AA0CE3E3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341" y="1603650"/>
            <a:ext cx="2571750" cy="3429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E749CC-CDC1-4E27-A8C4-C43A6747A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190" y="1271523"/>
            <a:ext cx="2262309" cy="4647253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E3FDFAC2-4B75-4EE7-93C4-AAF95090DE28}"/>
              </a:ext>
            </a:extLst>
          </p:cNvPr>
          <p:cNvSpPr txBox="1"/>
          <p:nvPr/>
        </p:nvSpPr>
        <p:spPr>
          <a:xfrm>
            <a:off x="3814762" y="368059"/>
            <a:ext cx="4024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  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사용자 앱 구성 시나리오</a:t>
            </a:r>
          </a:p>
        </p:txBody>
      </p:sp>
    </p:spTree>
    <p:extLst>
      <p:ext uri="{BB962C8B-B14F-4D97-AF65-F5344CB8AC3E}">
        <p14:creationId xmlns:p14="http://schemas.microsoft.com/office/powerpoint/2010/main" val="195811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971FF7-B61D-4167-90E0-94DF9E516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30" y="967344"/>
            <a:ext cx="2688432" cy="55225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3E753D-A0D9-474A-9ADB-7348A5172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64" y="4807762"/>
            <a:ext cx="873569" cy="87356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D97EF0C-2FDF-4748-85DA-4EB70F0C971E}"/>
              </a:ext>
            </a:extLst>
          </p:cNvPr>
          <p:cNvSpPr/>
          <p:nvPr/>
        </p:nvSpPr>
        <p:spPr>
          <a:xfrm>
            <a:off x="2884499" y="4967547"/>
            <a:ext cx="1860526" cy="553998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AB0EDA-519D-418C-A85A-F3A3272CD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72" y="1440293"/>
            <a:ext cx="2343289" cy="48136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F96341-374C-4746-AE91-C55F13153E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504" y="1440293"/>
            <a:ext cx="2343289" cy="4813603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542A778-BC23-411A-9787-7F96984CAA90}"/>
              </a:ext>
            </a:extLst>
          </p:cNvPr>
          <p:cNvSpPr/>
          <p:nvPr/>
        </p:nvSpPr>
        <p:spPr>
          <a:xfrm>
            <a:off x="7578067" y="4967547"/>
            <a:ext cx="1234629" cy="553998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5CFD53-135D-4945-88ED-22644C21AF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79" t="15290" r="20818" b="4347"/>
          <a:stretch/>
        </p:blipFill>
        <p:spPr>
          <a:xfrm>
            <a:off x="9198732" y="3720868"/>
            <a:ext cx="2343289" cy="2173787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C0C8B966-1818-43F2-B71D-806422DFFB1F}"/>
              </a:ext>
            </a:extLst>
          </p:cNvPr>
          <p:cNvSpPr txBox="1"/>
          <p:nvPr/>
        </p:nvSpPr>
        <p:spPr>
          <a:xfrm>
            <a:off x="3814762" y="368059"/>
            <a:ext cx="4024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spc="-150" dirty="0">
                <a:solidFill>
                  <a:srgbClr val="0058A3"/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  </a:t>
            </a:r>
            <a:r>
              <a:rPr lang="ko-KR" altLang="en-US" sz="3000" spc="-150" dirty="0">
                <a:solidFill>
                  <a:schemeClr val="accent6">
                    <a:lumMod val="75000"/>
                  </a:schemeClr>
                </a:solidFill>
                <a:latin typeface="maplestory" panose="02000300000000000000" pitchFamily="2" charset="-127"/>
                <a:ea typeface="maplestory" panose="02000300000000000000" pitchFamily="2" charset="-127"/>
              </a:rPr>
              <a:t>사용자 앱 구성 시나리오</a:t>
            </a:r>
          </a:p>
        </p:txBody>
      </p:sp>
    </p:spTree>
    <p:extLst>
      <p:ext uri="{BB962C8B-B14F-4D97-AF65-F5344CB8AC3E}">
        <p14:creationId xmlns:p14="http://schemas.microsoft.com/office/powerpoint/2010/main" val="260685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525</Words>
  <Application>Microsoft Office PowerPoint</Application>
  <PresentationFormat>와이드스크린</PresentationFormat>
  <Paragraphs>204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maplestory</vt:lpstr>
      <vt:lpstr>나눔스퀘어 ExtraBold</vt:lpstr>
      <vt:lpstr>맑은 고딕</vt:lpstr>
      <vt:lpstr>Arial</vt:lpstr>
      <vt:lpstr>Office 테마</vt:lpstr>
      <vt:lpstr>Waste-sorting app (with.barcode)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Waste-sorting app (with.barcode)</dc:title>
  <dc:creator>eunseo</dc:creator>
  <cp:lastModifiedBy>eunseo</cp:lastModifiedBy>
  <cp:revision>40</cp:revision>
  <dcterms:created xsi:type="dcterms:W3CDTF">2020-12-03T14:29:24Z</dcterms:created>
  <dcterms:modified xsi:type="dcterms:W3CDTF">2020-12-09T21:23:31Z</dcterms:modified>
</cp:coreProperties>
</file>